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handoutMasterIdLst>
    <p:handoutMasterId r:id="rId28"/>
  </p:handoutMasterIdLst>
  <p:sldIdLst>
    <p:sldId id="256" r:id="rId2"/>
    <p:sldId id="265" r:id="rId3"/>
    <p:sldId id="284" r:id="rId4"/>
    <p:sldId id="257" r:id="rId5"/>
    <p:sldId id="258" r:id="rId6"/>
    <p:sldId id="259" r:id="rId7"/>
    <p:sldId id="271" r:id="rId8"/>
    <p:sldId id="262" r:id="rId9"/>
    <p:sldId id="264" r:id="rId10"/>
    <p:sldId id="260" r:id="rId11"/>
    <p:sldId id="263" r:id="rId12"/>
    <p:sldId id="268" r:id="rId13"/>
    <p:sldId id="272" r:id="rId14"/>
    <p:sldId id="273" r:id="rId15"/>
    <p:sldId id="274" r:id="rId16"/>
    <p:sldId id="279" r:id="rId17"/>
    <p:sldId id="282" r:id="rId18"/>
    <p:sldId id="275" r:id="rId19"/>
    <p:sldId id="281" r:id="rId20"/>
    <p:sldId id="276" r:id="rId21"/>
    <p:sldId id="277" r:id="rId22"/>
    <p:sldId id="283" r:id="rId23"/>
    <p:sldId id="267" r:id="rId24"/>
    <p:sldId id="280" r:id="rId25"/>
    <p:sldId id="266" r:id="rId26"/>
  </p:sldIdLst>
  <p:sldSz cx="9144000" cy="6858000" type="screen4x3"/>
  <p:notesSz cx="70866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374"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3434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34340"/>
          </a:xfrm>
          <a:prstGeom prst="rect">
            <a:avLst/>
          </a:prstGeom>
        </p:spPr>
        <p:txBody>
          <a:bodyPr vert="horz" lIns="93177" tIns="46589" rIns="93177" bIns="46589" rtlCol="0"/>
          <a:lstStyle>
            <a:lvl1pPr algn="r">
              <a:defRPr sz="1200"/>
            </a:lvl1pPr>
          </a:lstStyle>
          <a:p>
            <a:fld id="{4A54E6D5-A2D6-4AA2-A531-82EC37F9041B}" type="datetimeFigureOut">
              <a:rPr lang="en-US" smtClean="0"/>
              <a:t>5/19/2017</a:t>
            </a:fld>
            <a:endParaRPr lang="en-US"/>
          </a:p>
        </p:txBody>
      </p:sp>
      <p:sp>
        <p:nvSpPr>
          <p:cNvPr id="4" name="Footer Placeholder 3"/>
          <p:cNvSpPr>
            <a:spLocks noGrp="1"/>
          </p:cNvSpPr>
          <p:nvPr>
            <p:ph type="ftr" sz="quarter" idx="2"/>
          </p:nvPr>
        </p:nvSpPr>
        <p:spPr>
          <a:xfrm>
            <a:off x="0" y="8250953"/>
            <a:ext cx="3070860" cy="43434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250953"/>
            <a:ext cx="3070860" cy="434340"/>
          </a:xfrm>
          <a:prstGeom prst="rect">
            <a:avLst/>
          </a:prstGeom>
        </p:spPr>
        <p:txBody>
          <a:bodyPr vert="horz" lIns="93177" tIns="46589" rIns="93177" bIns="46589" rtlCol="0" anchor="b"/>
          <a:lstStyle>
            <a:lvl1pPr algn="r">
              <a:defRPr sz="1200"/>
            </a:lvl1pPr>
          </a:lstStyle>
          <a:p>
            <a:fld id="{E01D5352-174F-46BE-9007-A0ED3E2FC215}" type="slidenum">
              <a:rPr lang="en-US" smtClean="0"/>
              <a:t>‹#›</a:t>
            </a:fld>
            <a:endParaRPr lang="en-US"/>
          </a:p>
        </p:txBody>
      </p:sp>
    </p:spTree>
    <p:extLst>
      <p:ext uri="{BB962C8B-B14F-4D97-AF65-F5344CB8AC3E}">
        <p14:creationId xmlns:p14="http://schemas.microsoft.com/office/powerpoint/2010/main" val="3299415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502" cy="4346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3494" y="0"/>
            <a:ext cx="3071502" cy="434637"/>
          </a:xfrm>
          <a:prstGeom prst="rect">
            <a:avLst/>
          </a:prstGeom>
        </p:spPr>
        <p:txBody>
          <a:bodyPr vert="horz" lIns="91440" tIns="45720" rIns="91440" bIns="45720" rtlCol="0"/>
          <a:lstStyle>
            <a:lvl1pPr algn="r">
              <a:defRPr sz="1200"/>
            </a:lvl1pPr>
          </a:lstStyle>
          <a:p>
            <a:fld id="{0C2737DD-A2F6-4A31-9E36-2BD0D814448B}" type="datetimeFigureOut">
              <a:rPr lang="en-US" smtClean="0"/>
              <a:t>5/19/2017</a:t>
            </a:fld>
            <a:endParaRPr lang="en-US"/>
          </a:p>
        </p:txBody>
      </p:sp>
      <p:sp>
        <p:nvSpPr>
          <p:cNvPr id="4" name="Slide Image Placeholder 3"/>
          <p:cNvSpPr>
            <a:spLocks noGrp="1" noRot="1" noChangeAspect="1"/>
          </p:cNvSpPr>
          <p:nvPr>
            <p:ph type="sldImg" idx="2"/>
          </p:nvPr>
        </p:nvSpPr>
        <p:spPr>
          <a:xfrm>
            <a:off x="1371600" y="650875"/>
            <a:ext cx="4343400" cy="3257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302" y="4126824"/>
            <a:ext cx="5667996" cy="39087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250680"/>
            <a:ext cx="3071502" cy="4346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3494" y="8250680"/>
            <a:ext cx="3071502" cy="434637"/>
          </a:xfrm>
          <a:prstGeom prst="rect">
            <a:avLst/>
          </a:prstGeom>
        </p:spPr>
        <p:txBody>
          <a:bodyPr vert="horz" lIns="91440" tIns="45720" rIns="91440" bIns="45720" rtlCol="0" anchor="b"/>
          <a:lstStyle>
            <a:lvl1pPr algn="r">
              <a:defRPr sz="1200"/>
            </a:lvl1pPr>
          </a:lstStyle>
          <a:p>
            <a:fld id="{20CD7D3E-261B-4D44-A10B-99596CDE5D47}" type="slidenum">
              <a:rPr lang="en-US" smtClean="0"/>
              <a:t>‹#›</a:t>
            </a:fld>
            <a:endParaRPr lang="en-US"/>
          </a:p>
        </p:txBody>
      </p:sp>
    </p:spTree>
    <p:extLst>
      <p:ext uri="{BB962C8B-B14F-4D97-AF65-F5344CB8AC3E}">
        <p14:creationId xmlns:p14="http://schemas.microsoft.com/office/powerpoint/2010/main" val="1507184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118389B-1D74-4CF4-847B-A01699C66D01}" type="datetimeFigureOut">
              <a:rPr lang="en-US" smtClean="0"/>
              <a:t>5/19/2017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284CFC3-02F2-4C02-A82A-BDDBC32879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18389B-1D74-4CF4-847B-A01699C66D0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4CFC3-02F2-4C02-A82A-BDDBC32879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18389B-1D74-4CF4-847B-A01699C66D0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4CFC3-02F2-4C02-A82A-BDDBC32879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18389B-1D74-4CF4-847B-A01699C66D0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4CFC3-02F2-4C02-A82A-BDDBC32879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18389B-1D74-4CF4-847B-A01699C66D0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4CFC3-02F2-4C02-A82A-BDDBC32879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18389B-1D74-4CF4-847B-A01699C66D01}"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4CFC3-02F2-4C02-A82A-BDDBC32879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118389B-1D74-4CF4-847B-A01699C66D01}" type="datetimeFigureOut">
              <a:rPr lang="en-US" smtClean="0"/>
              <a:t>5/19/2017</a:t>
            </a:fld>
            <a:endParaRPr lang="en-US"/>
          </a:p>
        </p:txBody>
      </p:sp>
      <p:sp>
        <p:nvSpPr>
          <p:cNvPr id="27" name="Slide Number Placeholder 26"/>
          <p:cNvSpPr>
            <a:spLocks noGrp="1"/>
          </p:cNvSpPr>
          <p:nvPr>
            <p:ph type="sldNum" sz="quarter" idx="11"/>
          </p:nvPr>
        </p:nvSpPr>
        <p:spPr/>
        <p:txBody>
          <a:bodyPr rtlCol="0"/>
          <a:lstStyle/>
          <a:p>
            <a:fld id="{0284CFC3-02F2-4C02-A82A-BDDBC328796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118389B-1D74-4CF4-847B-A01699C66D01}" type="datetimeFigureOut">
              <a:rPr lang="en-US" smtClean="0"/>
              <a:t>5/19/2017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284CFC3-02F2-4C02-A82A-BDDBC32879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8389B-1D74-4CF4-847B-A01699C66D01}"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84CFC3-02F2-4C02-A82A-BDDBC32879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18389B-1D74-4CF4-847B-A01699C66D01}"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4CFC3-02F2-4C02-A82A-BDDBC32879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18389B-1D74-4CF4-847B-A01699C66D01}"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4CFC3-02F2-4C02-A82A-BDDBC32879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118389B-1D74-4CF4-847B-A01699C66D01}" type="datetimeFigureOut">
              <a:rPr lang="en-US" smtClean="0"/>
              <a:t>5/19/2017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284CFC3-02F2-4C02-A82A-BDDBC32879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uscis.gov/citizenship"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uscis.gov/citizenship" TargetMode="External"/><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michiganimmigrant.org/" TargetMode="External"/><Relationship Id="rId2" Type="http://schemas.openxmlformats.org/officeDocument/2006/relationships/hyperlink" Target="https://www.uscis.gov/citizenship" TargetMode="External"/><Relationship Id="rId1" Type="http://schemas.openxmlformats.org/officeDocument/2006/relationships/slideLayout" Target="../slideLayouts/slideLayout2.xml"/><Relationship Id="rId6" Type="http://schemas.openxmlformats.org/officeDocument/2006/relationships/hyperlink" Target="http://www.goverment.mrdonn.org/" TargetMode="External"/><Relationship Id="rId5" Type="http://schemas.openxmlformats.org/officeDocument/2006/relationships/hyperlink" Target="http://www.americaslibrary.gov/" TargetMode="External"/><Relationship Id="rId4" Type="http://schemas.openxmlformats.org/officeDocument/2006/relationships/hyperlink" Target="http://resources.marshalladulteducation.org/reading_skills_home.htm"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eslpac.weebly.com/"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hyperlink" Target="mailto:mieslpac@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smtClean="0"/>
              <a:t/>
            </a:r>
            <a:br>
              <a:rPr lang="en-US" i="1" dirty="0" smtClean="0"/>
            </a:br>
            <a:r>
              <a:rPr lang="en-US" i="1" dirty="0"/>
              <a:t/>
            </a:r>
            <a:br>
              <a:rPr lang="en-US" i="1" dirty="0"/>
            </a:br>
            <a:r>
              <a:rPr lang="en-US" i="1" dirty="0" smtClean="0"/>
              <a:t>Integrating </a:t>
            </a:r>
            <a:r>
              <a:rPr lang="en-US" i="1" dirty="0"/>
              <a:t>Civics </a:t>
            </a:r>
            <a:r>
              <a:rPr lang="en-US" i="1" dirty="0" smtClean="0"/>
              <a:t/>
            </a:r>
            <a:br>
              <a:rPr lang="en-US" i="1" dirty="0" smtClean="0"/>
            </a:br>
            <a:r>
              <a:rPr lang="en-US" i="1" dirty="0" smtClean="0"/>
              <a:t>into </a:t>
            </a:r>
            <a:r>
              <a:rPr lang="en-US" i="1" dirty="0"/>
              <a:t>your ESL Program</a:t>
            </a:r>
            <a:r>
              <a:rPr lang="en-US" dirty="0"/>
              <a:t/>
            </a:r>
            <a:br>
              <a:rPr lang="en-US" dirty="0"/>
            </a:br>
            <a:r>
              <a:rPr lang="en-US" i="1" dirty="0"/>
              <a:t>Using the USCIS Test!</a:t>
            </a:r>
            <a:r>
              <a:rPr lang="en-US" dirty="0"/>
              <a:t/>
            </a:r>
            <a:br>
              <a:rPr lang="en-US" dirty="0"/>
            </a:br>
            <a:endParaRPr lang="en-US" dirty="0"/>
          </a:p>
        </p:txBody>
      </p:sp>
      <p:sp>
        <p:nvSpPr>
          <p:cNvPr id="3" name="Subtitle 2"/>
          <p:cNvSpPr>
            <a:spLocks noGrp="1"/>
          </p:cNvSpPr>
          <p:nvPr>
            <p:ph type="subTitle" idx="1"/>
          </p:nvPr>
        </p:nvSpPr>
        <p:spPr>
          <a:xfrm>
            <a:off x="3581400" y="4267200"/>
            <a:ext cx="4953000" cy="1752600"/>
          </a:xfrm>
        </p:spPr>
        <p:txBody>
          <a:bodyPr/>
          <a:lstStyle/>
          <a:p>
            <a:r>
              <a:rPr lang="en-US" dirty="0" smtClean="0"/>
              <a:t>Michigan ESL Professional Advisory Committee</a:t>
            </a:r>
          </a:p>
          <a:p>
            <a:endParaRPr lang="en-US" dirty="0" smtClean="0"/>
          </a:p>
          <a:p>
            <a:r>
              <a:rPr lang="en-US" dirty="0" smtClean="0"/>
              <a:t>May 19, 2017</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749191971"/>
              </p:ext>
            </p:extLst>
          </p:nvPr>
        </p:nvGraphicFramePr>
        <p:xfrm>
          <a:off x="420764" y="4495800"/>
          <a:ext cx="1395506" cy="1371600"/>
        </p:xfrm>
        <a:graphic>
          <a:graphicData uri="http://schemas.openxmlformats.org/presentationml/2006/ole">
            <mc:AlternateContent xmlns:mc="http://schemas.openxmlformats.org/markup-compatibility/2006">
              <mc:Choice xmlns:v="urn:schemas-microsoft-com:vml" Requires="v">
                <p:oleObj spid="_x0000_s1298" name="Picture" r:id="rId3" imgW="1469520" imgH="1382400" progId="Word.Picture.8">
                  <p:embed/>
                </p:oleObj>
              </mc:Choice>
              <mc:Fallback>
                <p:oleObj name="Picture" r:id="rId3" imgW="1469520" imgH="1382400" progId="Word.Picture.8">
                  <p:embed/>
                  <p:pic>
                    <p:nvPicPr>
                      <p:cNvPr id="0" name="Object 2"/>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420764" y="4495800"/>
                        <a:ext cx="1395506" cy="1371600"/>
                      </a:xfrm>
                      <a:prstGeom prst="rect">
                        <a:avLst/>
                      </a:prstGeom>
                      <a:noFill/>
                      <a:ln>
                        <a:noFill/>
                      </a:ln>
                      <a:effectLst/>
                      <a:extLst/>
                    </p:spPr>
                  </p:pic>
                </p:oleObj>
              </mc:Fallback>
            </mc:AlternateContent>
          </a:graphicData>
        </a:graphic>
      </p:graphicFrame>
      <p:sp>
        <p:nvSpPr>
          <p:cNvPr id="5" name="WordArt 3"/>
          <p:cNvSpPr>
            <a:spLocks noChangeArrowheads="1" noChangeShapeType="1" noTextEdit="1"/>
          </p:cNvSpPr>
          <p:nvPr/>
        </p:nvSpPr>
        <p:spPr bwMode="auto">
          <a:xfrm>
            <a:off x="304800" y="4267200"/>
            <a:ext cx="1676400" cy="1238252"/>
          </a:xfrm>
          <a:prstGeom prst="rect">
            <a:avLst/>
          </a:prstGeom>
          <a:extLst>
            <a:ext uri="{AF507438-7753-43E0-B8FC-AC1667EBCBE1}">
              <a14:hiddenEffects xmlns:a14="http://schemas.microsoft.com/office/drawing/2010/main">
                <a:effectLst/>
              </a14:hiddenEffects>
            </a:ext>
          </a:extLst>
        </p:spPr>
        <p:txBody>
          <a:bodyPr wrap="none" fromWordArt="1">
            <a:prstTxWarp prst="textArchUpPour">
              <a:avLst>
                <a:gd name="adj1" fmla="val 10800000"/>
                <a:gd name="adj2" fmla="val 50000"/>
              </a:avLst>
            </a:prstTxWarp>
          </a:bodyPr>
          <a:lstStyle/>
          <a:p>
            <a:pPr algn="ctr" rtl="0">
              <a:buNone/>
            </a:pPr>
            <a:r>
              <a:rPr lang="en-US" sz="2000" b="1" kern="10" spc="0" dirty="0" smtClean="0">
                <a:ln w="3175">
                  <a:solidFill>
                    <a:srgbClr val="000000"/>
                  </a:solidFill>
                  <a:round/>
                  <a:headEnd/>
                  <a:tailEnd/>
                </a:ln>
                <a:solidFill>
                  <a:srgbClr val="66FFFF">
                    <a:alpha val="50000"/>
                  </a:srgbClr>
                </a:solidFill>
                <a:effectLst/>
                <a:latin typeface="Comic Sans MS"/>
              </a:rPr>
              <a:t>  Michigan   </a:t>
            </a:r>
            <a:endParaRPr lang="en-US" sz="2000" b="1" kern="10" spc="0" dirty="0">
              <a:ln w="3175">
                <a:solidFill>
                  <a:srgbClr val="000000"/>
                </a:solidFill>
                <a:round/>
                <a:headEnd/>
                <a:tailEnd/>
              </a:ln>
              <a:solidFill>
                <a:srgbClr val="66FFFF">
                  <a:alpha val="50000"/>
                </a:srgbClr>
              </a:solidFill>
              <a:effectLst/>
              <a:latin typeface="Comic Sans MS"/>
            </a:endParaRPr>
          </a:p>
        </p:txBody>
      </p:sp>
      <p:sp>
        <p:nvSpPr>
          <p:cNvPr id="6" name="WordArt 4"/>
          <p:cNvSpPr>
            <a:spLocks noChangeArrowheads="1" noChangeShapeType="1" noTextEdit="1"/>
          </p:cNvSpPr>
          <p:nvPr/>
        </p:nvSpPr>
        <p:spPr bwMode="auto">
          <a:xfrm>
            <a:off x="838200" y="4783517"/>
            <a:ext cx="2286000" cy="385763"/>
          </a:xfrm>
          <a:prstGeom prst="rect">
            <a:avLst/>
          </a:prstGeom>
          <a:extLst>
            <a:ext uri="{AF507438-7753-43E0-B8FC-AC1667EBCBE1}">
              <a14:hiddenEffects xmlns:a14="http://schemas.microsoft.com/office/drawing/2010/main">
                <a:effectLst/>
              </a14:hiddenEffects>
            </a:ext>
          </a:extLst>
        </p:spPr>
        <p:txBody>
          <a:bodyPr wrap="none" fromWordArt="1">
            <a:prstTxWarp prst="textButton">
              <a:avLst>
                <a:gd name="adj" fmla="val 10765122"/>
              </a:avLst>
            </a:prstTxWarp>
          </a:bodyPr>
          <a:lstStyle/>
          <a:p>
            <a:pPr algn="ctr" rtl="0">
              <a:buNone/>
            </a:pPr>
            <a:endParaRPr lang="en-US" sz="1800" b="1" kern="10" spc="0" dirty="0" smtClean="0">
              <a:ln w="9525">
                <a:solidFill>
                  <a:srgbClr val="000000"/>
                </a:solidFill>
                <a:round/>
                <a:headEnd/>
                <a:tailEnd/>
              </a:ln>
              <a:solidFill>
                <a:srgbClr val="FFFFFF"/>
              </a:solidFill>
              <a:effectLst/>
              <a:latin typeface="Bradley Hand ITC"/>
            </a:endParaRPr>
          </a:p>
          <a:p>
            <a:pPr algn="ctr" rtl="0">
              <a:buNone/>
            </a:pPr>
            <a:r>
              <a:rPr lang="en-US" sz="1800" b="1" kern="10" spc="0" dirty="0" smtClean="0">
                <a:ln w="9525">
                  <a:solidFill>
                    <a:srgbClr val="000000"/>
                  </a:solidFill>
                  <a:round/>
                  <a:headEnd/>
                  <a:tailEnd/>
                </a:ln>
                <a:solidFill>
                  <a:srgbClr val="FFFFFF"/>
                </a:solidFill>
                <a:effectLst/>
                <a:latin typeface="Bradley Hand ITC"/>
              </a:rPr>
              <a:t> ESL Professional Advisory Committee</a:t>
            </a:r>
            <a:endParaRPr lang="en-US" sz="1800" b="1" kern="10" spc="0" dirty="0">
              <a:ln w="9525">
                <a:solidFill>
                  <a:srgbClr val="000000"/>
                </a:solidFill>
                <a:round/>
                <a:headEnd/>
                <a:tailEnd/>
              </a:ln>
              <a:solidFill>
                <a:srgbClr val="FFFFFF"/>
              </a:solidFill>
              <a:effectLst/>
              <a:latin typeface="Bradley Hand ITC"/>
            </a:endParaRPr>
          </a:p>
        </p:txBody>
      </p:sp>
      <p:sp>
        <p:nvSpPr>
          <p:cNvPr id="7" name="AutoShape 220" descr="Displaying 20170517_163543.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222" descr="Displaying 20170517_163543.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47" name="Picture 223" descr="C:\Users\gsaunders\Downloads\20170517_163543.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53200" y="312738"/>
            <a:ext cx="2224217" cy="1668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708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pPr algn="ctr"/>
            <a:r>
              <a:rPr lang="en-US" dirty="0"/>
              <a:t>E</a:t>
            </a:r>
            <a:r>
              <a:rPr lang="en-US" dirty="0" smtClean="0"/>
              <a:t>xamples of Civics Integration</a:t>
            </a:r>
            <a:endParaRPr lang="en-US" dirty="0"/>
          </a:p>
        </p:txBody>
      </p:sp>
      <p:sp>
        <p:nvSpPr>
          <p:cNvPr id="3" name="Content Placeholder 2"/>
          <p:cNvSpPr>
            <a:spLocks noGrp="1"/>
          </p:cNvSpPr>
          <p:nvPr>
            <p:ph idx="1"/>
          </p:nvPr>
        </p:nvSpPr>
        <p:spPr>
          <a:xfrm>
            <a:off x="457200" y="1752600"/>
            <a:ext cx="8229600" cy="4325112"/>
          </a:xfrm>
        </p:spPr>
        <p:txBody>
          <a:bodyPr>
            <a:normAutofit fontScale="85000" lnSpcReduction="20000"/>
          </a:bodyPr>
          <a:lstStyle/>
          <a:p>
            <a:r>
              <a:rPr lang="en-US" dirty="0" smtClean="0"/>
              <a:t>Visit a polling station at election time (55)</a:t>
            </a:r>
          </a:p>
          <a:p>
            <a:r>
              <a:rPr lang="en-US" dirty="0" smtClean="0"/>
              <a:t>Visit </a:t>
            </a:r>
            <a:r>
              <a:rPr lang="en-US" dirty="0"/>
              <a:t>a historical landmark and </a:t>
            </a:r>
            <a:r>
              <a:rPr lang="en-US" dirty="0" smtClean="0"/>
              <a:t>have students tell </a:t>
            </a:r>
            <a:r>
              <a:rPr lang="en-US" dirty="0"/>
              <a:t>what they </a:t>
            </a:r>
            <a:r>
              <a:rPr lang="en-US" dirty="0" smtClean="0"/>
              <a:t>learned. (13-47)</a:t>
            </a:r>
          </a:p>
          <a:p>
            <a:r>
              <a:rPr lang="en-US" dirty="0" smtClean="0"/>
              <a:t>Create a</a:t>
            </a:r>
            <a:r>
              <a:rPr lang="en-US" dirty="0"/>
              <a:t> “class constitution” to teach students about the U.S. </a:t>
            </a:r>
            <a:r>
              <a:rPr lang="en-US" dirty="0" smtClean="0"/>
              <a:t>Constitution</a:t>
            </a:r>
          </a:p>
          <a:p>
            <a:r>
              <a:rPr lang="en-US" dirty="0" smtClean="0"/>
              <a:t>Conduct a mock Senate so students can write and vote for laws. (1-6)</a:t>
            </a:r>
          </a:p>
          <a:p>
            <a:r>
              <a:rPr lang="en-US" dirty="0" smtClean="0"/>
              <a:t>Have USCIS visit to talk about the process (49-53)</a:t>
            </a:r>
          </a:p>
          <a:p>
            <a:r>
              <a:rPr lang="en-US" dirty="0" smtClean="0"/>
              <a:t>Conduct mock naturalization interviews .</a:t>
            </a:r>
          </a:p>
          <a:p>
            <a:r>
              <a:rPr lang="en-US" dirty="0" smtClean="0"/>
              <a:t>Invite your representative to talk about their job (13-25)</a:t>
            </a:r>
          </a:p>
          <a:p>
            <a:r>
              <a:rPr lang="en-US" dirty="0" smtClean="0"/>
              <a:t>Find law students help with the application process.</a:t>
            </a:r>
          </a:p>
          <a:p>
            <a:r>
              <a:rPr lang="en-US" dirty="0" smtClean="0"/>
              <a:t>Describe places you have visited in the USA (88-95)</a:t>
            </a:r>
            <a:endParaRPr lang="en-US" dirty="0"/>
          </a:p>
        </p:txBody>
      </p:sp>
    </p:spTree>
    <p:extLst>
      <p:ext uri="{BB962C8B-B14F-4D97-AF65-F5344CB8AC3E}">
        <p14:creationId xmlns:p14="http://schemas.microsoft.com/office/powerpoint/2010/main" val="3111998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Civics Integration Lesson</a:t>
            </a:r>
            <a:endParaRPr lang="en-US" dirty="0"/>
          </a:p>
        </p:txBody>
      </p:sp>
      <p:sp>
        <p:nvSpPr>
          <p:cNvPr id="3" name="Content Placeholder 2"/>
          <p:cNvSpPr>
            <a:spLocks noGrp="1"/>
          </p:cNvSpPr>
          <p:nvPr>
            <p:ph idx="1"/>
          </p:nvPr>
        </p:nvSpPr>
        <p:spPr/>
        <p:txBody>
          <a:bodyPr/>
          <a:lstStyle/>
          <a:p>
            <a:r>
              <a:rPr lang="en-US" dirty="0" smtClean="0"/>
              <a:t>Rebecca Schwartz, </a:t>
            </a:r>
          </a:p>
          <a:p>
            <a:pPr marL="109728" indent="0">
              <a:buNone/>
            </a:pPr>
            <a:r>
              <a:rPr lang="en-US" dirty="0"/>
              <a:t>	</a:t>
            </a:r>
            <a:r>
              <a:rPr lang="en-US" dirty="0" smtClean="0"/>
              <a:t>Advanced Instructor </a:t>
            </a:r>
          </a:p>
          <a:p>
            <a:pPr marL="109728" indent="0">
              <a:buNone/>
            </a:pPr>
            <a:endParaRPr lang="en-US" dirty="0"/>
          </a:p>
          <a:p>
            <a:r>
              <a:rPr lang="en-US" dirty="0" err="1" smtClean="0"/>
              <a:t>Scaffolded</a:t>
            </a:r>
            <a:r>
              <a:rPr lang="en-US" dirty="0" smtClean="0"/>
              <a:t>/leveled lessons </a:t>
            </a:r>
          </a:p>
          <a:p>
            <a:endParaRPr lang="en-US" dirty="0" smtClean="0"/>
          </a:p>
          <a:p>
            <a:r>
              <a:rPr lang="en-US" dirty="0" smtClean="0"/>
              <a:t>The American Flag</a:t>
            </a:r>
            <a:endParaRPr lang="en-US" dirty="0"/>
          </a:p>
          <a:p>
            <a:endParaRPr lang="en-US" dirty="0"/>
          </a:p>
        </p:txBody>
      </p:sp>
      <p:pic>
        <p:nvPicPr>
          <p:cNvPr id="2050"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572000"/>
            <a:ext cx="1984375"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 name="Picture 2" descr="http://macae.org/wp-content/uploads/2016/10/Rebecca-Schwart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213945"/>
            <a:ext cx="201930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330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066800"/>
          </a:xfrm>
        </p:spPr>
        <p:txBody>
          <a:bodyPr>
            <a:normAutofit/>
          </a:bodyPr>
          <a:lstStyle/>
          <a:p>
            <a:r>
              <a:rPr lang="en-US" sz="3200" dirty="0" smtClean="0"/>
              <a:t>The American Flag </a:t>
            </a:r>
            <a:br>
              <a:rPr lang="en-US" sz="3200" dirty="0" smtClean="0"/>
            </a:br>
            <a:r>
              <a:rPr lang="en-US" sz="3200" dirty="0" smtClean="0"/>
              <a:t>Citizenship Questions 96,97,and 64</a:t>
            </a:r>
            <a:endParaRPr lang="en-US" sz="3200" dirty="0"/>
          </a:p>
        </p:txBody>
      </p:sp>
      <p:sp>
        <p:nvSpPr>
          <p:cNvPr id="5" name="Content Placeholder 4"/>
          <p:cNvSpPr>
            <a:spLocks noGrp="1"/>
          </p:cNvSpPr>
          <p:nvPr>
            <p:ph sz="half" idx="1"/>
          </p:nvPr>
        </p:nvSpPr>
        <p:spPr>
          <a:xfrm>
            <a:off x="609600" y="2209800"/>
            <a:ext cx="4495800" cy="4343400"/>
          </a:xfrm>
        </p:spPr>
        <p:txBody>
          <a:bodyPr>
            <a:normAutofit/>
          </a:bodyPr>
          <a:lstStyle/>
          <a:p>
            <a:endParaRPr lang="en-US" dirty="0"/>
          </a:p>
          <a:p>
            <a:pPr marL="109728" indent="0">
              <a:buNone/>
            </a:pPr>
            <a:endParaRPr lang="en-US" dirty="0"/>
          </a:p>
        </p:txBody>
      </p:sp>
      <p:pic>
        <p:nvPicPr>
          <p:cNvPr id="2054" name="Picture 6" descr="Image result for us fla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1905000"/>
            <a:ext cx="2590800" cy="1943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3400" y="2279442"/>
            <a:ext cx="5638800" cy="3785652"/>
          </a:xfrm>
          <a:prstGeom prst="rect">
            <a:avLst/>
          </a:prstGeom>
        </p:spPr>
        <p:txBody>
          <a:bodyPr wrap="square">
            <a:spAutoFit/>
          </a:bodyPr>
          <a:lstStyle/>
          <a:p>
            <a:pPr marL="109728" indent="0">
              <a:buNone/>
            </a:pPr>
            <a:r>
              <a:rPr lang="en-US" sz="2000" b="1" u="sng" dirty="0" smtClean="0"/>
              <a:t>Citizenship </a:t>
            </a:r>
            <a:r>
              <a:rPr lang="en-US" sz="2000" b="1" u="sng" dirty="0"/>
              <a:t>Questions - Objective</a:t>
            </a:r>
          </a:p>
          <a:p>
            <a:pPr marL="109728" indent="0">
              <a:buNone/>
            </a:pPr>
            <a:endParaRPr lang="en-US" sz="2000" dirty="0"/>
          </a:p>
          <a:p>
            <a:pPr marL="109728" indent="0">
              <a:buNone/>
            </a:pPr>
            <a:r>
              <a:rPr lang="en-US" sz="2000" dirty="0"/>
              <a:t>96</a:t>
            </a:r>
            <a:r>
              <a:rPr lang="en-US" sz="2000" dirty="0" smtClean="0"/>
              <a:t>. Why </a:t>
            </a:r>
            <a:r>
              <a:rPr lang="en-US" sz="2000" dirty="0"/>
              <a:t>does the flag have 13 stripes?</a:t>
            </a:r>
          </a:p>
          <a:p>
            <a:pPr marL="109728" indent="0">
              <a:buNone/>
            </a:pPr>
            <a:r>
              <a:rPr lang="en-US" sz="2000" dirty="0"/>
              <a:t>	There were 13 original colonies/states.</a:t>
            </a:r>
          </a:p>
          <a:p>
            <a:pPr marL="109728" indent="0">
              <a:buNone/>
            </a:pPr>
            <a:endParaRPr lang="en-US" sz="2000" dirty="0"/>
          </a:p>
          <a:p>
            <a:pPr marL="109728" indent="0">
              <a:buNone/>
            </a:pPr>
            <a:r>
              <a:rPr lang="en-US" sz="2000" dirty="0"/>
              <a:t>97. Why does the flag have 50 stars?</a:t>
            </a:r>
          </a:p>
          <a:p>
            <a:pPr marL="109728" indent="0">
              <a:buNone/>
            </a:pPr>
            <a:r>
              <a:rPr lang="en-US" sz="2000" dirty="0"/>
              <a:t>	There are 50 states today</a:t>
            </a:r>
            <a:r>
              <a:rPr lang="en-US" sz="2000" dirty="0" smtClean="0"/>
              <a:t>.</a:t>
            </a:r>
          </a:p>
          <a:p>
            <a:pPr marL="109728" indent="0">
              <a:buNone/>
            </a:pPr>
            <a:endParaRPr lang="en-US" sz="2000" dirty="0" smtClean="0"/>
          </a:p>
          <a:p>
            <a:pPr marL="109728"/>
            <a:r>
              <a:rPr lang="en-US" sz="2000" dirty="0" smtClean="0"/>
              <a:t>64. Name three of the original 13 states</a:t>
            </a:r>
            <a:r>
              <a:rPr lang="en-US" sz="2000" dirty="0"/>
              <a:t>. (Intermediate &amp; Advanced Levels)</a:t>
            </a:r>
          </a:p>
          <a:p>
            <a:pPr marL="109728" indent="0">
              <a:buNone/>
            </a:pPr>
            <a:endParaRPr lang="en-US" sz="2000" dirty="0" smtClean="0"/>
          </a:p>
          <a:p>
            <a:pPr marL="109728" indent="0">
              <a:buNone/>
            </a:pPr>
            <a:r>
              <a:rPr lang="en-US" sz="2000" dirty="0"/>
              <a:t>	</a:t>
            </a:r>
          </a:p>
        </p:txBody>
      </p:sp>
    </p:spTree>
    <p:extLst>
      <p:ext uri="{BB962C8B-B14F-4D97-AF65-F5344CB8AC3E}">
        <p14:creationId xmlns:p14="http://schemas.microsoft.com/office/powerpoint/2010/main" val="3106392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685800"/>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marL="109728"/>
            <a:r>
              <a:rPr lang="en-US" dirty="0"/>
              <a:t>Design Lessons for Your Class </a:t>
            </a:r>
          </a:p>
        </p:txBody>
      </p:sp>
      <p:sp>
        <p:nvSpPr>
          <p:cNvPr id="5" name="TextBox 4"/>
          <p:cNvSpPr txBox="1"/>
          <p:nvPr/>
        </p:nvSpPr>
        <p:spPr>
          <a:xfrm>
            <a:off x="654269" y="1736834"/>
            <a:ext cx="7312299" cy="4062651"/>
          </a:xfrm>
          <a:prstGeom prst="rect">
            <a:avLst/>
          </a:prstGeom>
          <a:noFill/>
        </p:spPr>
        <p:txBody>
          <a:bodyPr wrap="square" rtlCol="0">
            <a:spAutoFit/>
          </a:bodyPr>
          <a:lstStyle/>
          <a:p>
            <a:pPr marL="109728" lvl="0" indent="0">
              <a:lnSpc>
                <a:spcPct val="150000"/>
              </a:lnSpc>
              <a:buNone/>
            </a:pPr>
            <a:r>
              <a:rPr lang="en-US" sz="2800" b="1" u="sng" dirty="0" smtClean="0">
                <a:latin typeface="+mj-lt"/>
              </a:rPr>
              <a:t>My </a:t>
            </a:r>
            <a:r>
              <a:rPr lang="en-US" sz="2800" b="1" u="sng" dirty="0">
                <a:latin typeface="+mj-lt"/>
              </a:rPr>
              <a:t>Students</a:t>
            </a:r>
          </a:p>
          <a:p>
            <a:pPr marL="285750" lvl="0" indent="-285750">
              <a:lnSpc>
                <a:spcPct val="150000"/>
              </a:lnSpc>
              <a:buFont typeface="Arial" panose="020B0604020202020204" pitchFamily="34" charset="0"/>
              <a:buChar char="•"/>
            </a:pPr>
            <a:r>
              <a:rPr lang="en-US" sz="2400" dirty="0">
                <a:latin typeface="+mj-lt"/>
              </a:rPr>
              <a:t>30 students</a:t>
            </a:r>
          </a:p>
          <a:p>
            <a:pPr marL="285750" lvl="0" indent="-285750">
              <a:lnSpc>
                <a:spcPct val="150000"/>
              </a:lnSpc>
              <a:buFont typeface="Arial" panose="020B0604020202020204" pitchFamily="34" charset="0"/>
              <a:buChar char="•"/>
            </a:pPr>
            <a:r>
              <a:rPr lang="en-US" sz="2400" dirty="0">
                <a:latin typeface="+mj-lt"/>
              </a:rPr>
              <a:t>20 different countries</a:t>
            </a:r>
          </a:p>
          <a:p>
            <a:pPr marL="285750" lvl="0" indent="-285750">
              <a:lnSpc>
                <a:spcPct val="150000"/>
              </a:lnSpc>
              <a:buFont typeface="Arial" panose="020B0604020202020204" pitchFamily="34" charset="0"/>
              <a:buChar char="•"/>
            </a:pPr>
            <a:r>
              <a:rPr lang="en-US" sz="2400" dirty="0">
                <a:latin typeface="+mj-lt"/>
              </a:rPr>
              <a:t>Few years of education - PhD. </a:t>
            </a:r>
          </a:p>
          <a:p>
            <a:pPr marL="285750" lvl="0" indent="-285750">
              <a:lnSpc>
                <a:spcPct val="150000"/>
              </a:lnSpc>
              <a:buFont typeface="Arial" panose="020B0604020202020204" pitchFamily="34" charset="0"/>
              <a:buChar char="•"/>
            </a:pPr>
            <a:r>
              <a:rPr lang="en-US" sz="2400" dirty="0">
                <a:latin typeface="+mj-lt"/>
              </a:rPr>
              <a:t>Refugees, immigrants </a:t>
            </a:r>
            <a:r>
              <a:rPr lang="en-US" sz="2400" dirty="0" smtClean="0">
                <a:latin typeface="+mj-lt"/>
              </a:rPr>
              <a:t>&amp; university spouses</a:t>
            </a:r>
          </a:p>
          <a:p>
            <a:pPr marL="285750" lvl="0" indent="-285750">
              <a:lnSpc>
                <a:spcPct val="150000"/>
              </a:lnSpc>
              <a:buFont typeface="Arial" panose="020B0604020202020204" pitchFamily="34" charset="0"/>
              <a:buChar char="•"/>
            </a:pPr>
            <a:r>
              <a:rPr lang="en-US" sz="2400" dirty="0" smtClean="0">
                <a:latin typeface="+mj-lt"/>
              </a:rPr>
              <a:t>1/3 of students are interested in Citizenship</a:t>
            </a:r>
          </a:p>
          <a:p>
            <a:pPr marL="285750" lvl="0" indent="-285750">
              <a:lnSpc>
                <a:spcPct val="150000"/>
              </a:lnSpc>
              <a:buFont typeface="Arial" panose="020B0604020202020204" pitchFamily="34" charset="0"/>
              <a:buChar char="•"/>
            </a:pPr>
            <a:r>
              <a:rPr lang="en-US" sz="2400" dirty="0" smtClean="0">
                <a:latin typeface="+mj-lt"/>
              </a:rPr>
              <a:t>Out of school for 20 years or more </a:t>
            </a:r>
            <a:endParaRPr lang="en-US" sz="2400" dirty="0">
              <a:latin typeface="+mj-lt"/>
            </a:endParaRPr>
          </a:p>
        </p:txBody>
      </p:sp>
      <p:pic>
        <p:nvPicPr>
          <p:cNvPr id="6" name="Picture 6" descr="Image result for us 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1760483"/>
            <a:ext cx="25908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8941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838200"/>
            <a:ext cx="8229600" cy="9906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   Emergent Level</a:t>
            </a:r>
            <a:endParaRPr lang="en-US" dirty="0"/>
          </a:p>
        </p:txBody>
      </p:sp>
      <p:sp>
        <p:nvSpPr>
          <p:cNvPr id="4" name="TextBox 3"/>
          <p:cNvSpPr txBox="1"/>
          <p:nvPr/>
        </p:nvSpPr>
        <p:spPr>
          <a:xfrm>
            <a:off x="1164021" y="2133600"/>
            <a:ext cx="6400800" cy="3939540"/>
          </a:xfrm>
          <a:prstGeom prst="rect">
            <a:avLst/>
          </a:prstGeom>
          <a:noFill/>
        </p:spPr>
        <p:txBody>
          <a:bodyPr wrap="square" rtlCol="0">
            <a:spAutoFit/>
          </a:bodyPr>
          <a:lstStyle/>
          <a:p>
            <a:r>
              <a:rPr lang="en-US" sz="2000" u="sng" dirty="0" smtClean="0"/>
              <a:t>Warm up</a:t>
            </a:r>
            <a:r>
              <a:rPr lang="en-US" sz="2000" dirty="0" smtClean="0"/>
              <a:t>: </a:t>
            </a:r>
          </a:p>
          <a:p>
            <a:pPr marL="342900" indent="-342900">
              <a:buFont typeface="Arial" panose="020B0604020202020204" pitchFamily="34" charset="0"/>
              <a:buChar char="•"/>
            </a:pPr>
            <a:r>
              <a:rPr lang="en-US" sz="2000" dirty="0" smtClean="0"/>
              <a:t>Show U. S. Flag</a:t>
            </a:r>
          </a:p>
          <a:p>
            <a:pPr marL="342900" indent="-342900">
              <a:buFont typeface="Arial" panose="020B0604020202020204" pitchFamily="34" charset="0"/>
              <a:buChar char="•"/>
            </a:pPr>
            <a:r>
              <a:rPr lang="en-US" sz="2000" dirty="0" smtClean="0"/>
              <a:t>Where do you see the flag? (School, post office, etc.)</a:t>
            </a:r>
          </a:p>
          <a:p>
            <a:pPr>
              <a:lnSpc>
                <a:spcPct val="150000"/>
              </a:lnSpc>
            </a:pPr>
            <a:r>
              <a:rPr lang="en-US" sz="2000" u="sng" dirty="0" smtClean="0"/>
              <a:t>Reading/Speaking/Writing:</a:t>
            </a:r>
          </a:p>
          <a:p>
            <a:pPr marL="342900" indent="-342900">
              <a:buFont typeface="Arial" panose="020B0604020202020204" pitchFamily="34" charset="0"/>
              <a:buChar char="•"/>
            </a:pPr>
            <a:r>
              <a:rPr lang="en-US" sz="2000" dirty="0" smtClean="0"/>
              <a:t>Colors: red, white, &amp; blue</a:t>
            </a:r>
          </a:p>
          <a:p>
            <a:pPr marL="342900" indent="-342900">
              <a:buFont typeface="Arial" panose="020B0604020202020204" pitchFamily="34" charset="0"/>
              <a:buChar char="•"/>
            </a:pPr>
            <a:r>
              <a:rPr lang="en-US" sz="2000" dirty="0" smtClean="0"/>
              <a:t>Shapes: star, stripe, &amp; square</a:t>
            </a:r>
          </a:p>
          <a:p>
            <a:pPr marL="342900" indent="-342900">
              <a:buFont typeface="Arial" panose="020B0604020202020204" pitchFamily="34" charset="0"/>
              <a:buChar char="•"/>
            </a:pPr>
            <a:r>
              <a:rPr lang="en-US" sz="2000" dirty="0" smtClean="0"/>
              <a:t>Vocabulary: flag, state</a:t>
            </a:r>
          </a:p>
          <a:p>
            <a:pPr marL="342900" indent="-342900">
              <a:buFont typeface="Arial" panose="020B0604020202020204" pitchFamily="34" charset="0"/>
              <a:buChar char="•"/>
            </a:pPr>
            <a:r>
              <a:rPr lang="en-US" sz="2000" dirty="0" smtClean="0"/>
              <a:t>History: U.S. began with 13 states</a:t>
            </a:r>
          </a:p>
          <a:p>
            <a:pPr marL="342900" indent="-342900">
              <a:buFont typeface="Arial" panose="020B0604020202020204" pitchFamily="34" charset="0"/>
              <a:buChar char="•"/>
            </a:pPr>
            <a:r>
              <a:rPr lang="en-US" sz="2000" dirty="0" smtClean="0"/>
              <a:t>Map skills: Show map of 13 states</a:t>
            </a:r>
          </a:p>
          <a:p>
            <a:pPr>
              <a:lnSpc>
                <a:spcPct val="150000"/>
              </a:lnSpc>
            </a:pPr>
            <a:r>
              <a:rPr lang="en-US" sz="2000" u="sng" dirty="0" smtClean="0"/>
              <a:t>Project</a:t>
            </a:r>
            <a:r>
              <a:rPr lang="en-US" sz="2000" dirty="0" smtClean="0"/>
              <a:t>: Color a U.S. flag</a:t>
            </a:r>
          </a:p>
          <a:p>
            <a:pPr>
              <a:lnSpc>
                <a:spcPct val="150000"/>
              </a:lnSpc>
            </a:pPr>
            <a:r>
              <a:rPr lang="en-US" sz="2000" dirty="0" smtClean="0"/>
              <a:t> </a:t>
            </a:r>
            <a:endParaRPr lang="en-US" sz="2000" dirty="0"/>
          </a:p>
        </p:txBody>
      </p:sp>
      <p:pic>
        <p:nvPicPr>
          <p:cNvPr id="5" name="Picture 6" descr="Image result for us 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762000"/>
            <a:ext cx="25908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6309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8229600" cy="9906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600" dirty="0" smtClean="0"/>
              <a:t>   Beginning Level</a:t>
            </a:r>
            <a:endParaRPr lang="en-US" sz="3600" dirty="0"/>
          </a:p>
        </p:txBody>
      </p:sp>
      <p:sp>
        <p:nvSpPr>
          <p:cNvPr id="3" name="TextBox 2"/>
          <p:cNvSpPr txBox="1"/>
          <p:nvPr/>
        </p:nvSpPr>
        <p:spPr>
          <a:xfrm>
            <a:off x="1064172" y="1600200"/>
            <a:ext cx="6479628" cy="5029200"/>
          </a:xfrm>
          <a:prstGeom prst="rect">
            <a:avLst/>
          </a:prstGeom>
          <a:noFill/>
        </p:spPr>
        <p:txBody>
          <a:bodyPr wrap="square" rtlCol="0">
            <a:spAutoFit/>
          </a:bodyPr>
          <a:lstStyle/>
          <a:p>
            <a:r>
              <a:rPr lang="en-US" sz="2000" dirty="0" smtClean="0"/>
              <a:t>This lesson builds upon the previous level.</a:t>
            </a:r>
          </a:p>
          <a:p>
            <a:endParaRPr lang="en-US" sz="2000" dirty="0" smtClean="0"/>
          </a:p>
          <a:p>
            <a:pPr>
              <a:lnSpc>
                <a:spcPct val="150000"/>
              </a:lnSpc>
            </a:pPr>
            <a:r>
              <a:rPr lang="en-US" sz="2000" u="sng" dirty="0"/>
              <a:t>Warm up</a:t>
            </a:r>
            <a:r>
              <a:rPr lang="en-US" sz="2000" dirty="0"/>
              <a:t>: </a:t>
            </a:r>
            <a:r>
              <a:rPr lang="en-US" sz="2000" dirty="0" smtClean="0"/>
              <a:t>See Emergent Level</a:t>
            </a:r>
          </a:p>
          <a:p>
            <a:r>
              <a:rPr lang="en-US" sz="2000" u="sng" dirty="0"/>
              <a:t>Reading</a:t>
            </a:r>
            <a:r>
              <a:rPr lang="en-US" sz="2000" dirty="0"/>
              <a:t>: </a:t>
            </a:r>
            <a:endParaRPr lang="en-US" sz="2000" dirty="0" smtClean="0"/>
          </a:p>
          <a:p>
            <a:pPr marL="342900" indent="-342900">
              <a:buFont typeface="Arial" panose="020B0604020202020204" pitchFamily="34" charset="0"/>
              <a:buChar char="•"/>
            </a:pPr>
            <a:r>
              <a:rPr lang="en-US" sz="2000" dirty="0" smtClean="0"/>
              <a:t>Use </a:t>
            </a:r>
            <a:r>
              <a:rPr lang="en-US" sz="2000" dirty="0"/>
              <a:t>USCIS handout for beginning </a:t>
            </a:r>
            <a:r>
              <a:rPr lang="en-US" sz="2000" dirty="0" smtClean="0"/>
              <a:t>level</a:t>
            </a:r>
          </a:p>
          <a:p>
            <a:pPr marL="342900" indent="-342900">
              <a:buFont typeface="Arial" panose="020B0604020202020204" pitchFamily="34" charset="0"/>
              <a:buChar char="•"/>
            </a:pPr>
            <a:r>
              <a:rPr lang="en-US" sz="2000" dirty="0" smtClean="0"/>
              <a:t>Vocabulary: Parts of speech &amp; definition</a:t>
            </a:r>
            <a:endParaRPr lang="en-US" sz="2000" dirty="0"/>
          </a:p>
          <a:p>
            <a:pPr>
              <a:lnSpc>
                <a:spcPct val="150000"/>
              </a:lnSpc>
            </a:pPr>
            <a:r>
              <a:rPr lang="en-US" sz="2000" u="sng" dirty="0" smtClean="0"/>
              <a:t>Writing</a:t>
            </a:r>
            <a:r>
              <a:rPr lang="en-US" sz="2000" dirty="0" smtClean="0"/>
              <a:t>: Write simple sentences about the flag using </a:t>
            </a:r>
          </a:p>
          <a:p>
            <a:r>
              <a:rPr lang="en-US" sz="2000" dirty="0" smtClean="0"/>
              <a:t>new words.</a:t>
            </a:r>
          </a:p>
          <a:p>
            <a:pPr>
              <a:lnSpc>
                <a:spcPct val="150000"/>
              </a:lnSpc>
            </a:pPr>
            <a:r>
              <a:rPr lang="en-US" sz="2000" u="sng" dirty="0" smtClean="0"/>
              <a:t>Speaking</a:t>
            </a:r>
            <a:r>
              <a:rPr lang="en-US" sz="2000" dirty="0" smtClean="0"/>
              <a:t>: </a:t>
            </a:r>
          </a:p>
          <a:p>
            <a:pPr marL="342900" indent="-342900">
              <a:buFont typeface="Arial" panose="020B0604020202020204" pitchFamily="34" charset="0"/>
              <a:buChar char="•"/>
            </a:pPr>
            <a:r>
              <a:rPr lang="en-US" sz="2000" dirty="0" smtClean="0"/>
              <a:t>Pronounce new words.</a:t>
            </a:r>
          </a:p>
          <a:p>
            <a:pPr marL="342900" indent="-342900">
              <a:buFont typeface="Arial" panose="020B0604020202020204" pitchFamily="34" charset="0"/>
              <a:buChar char="•"/>
            </a:pPr>
            <a:r>
              <a:rPr lang="en-US" sz="2000" dirty="0" smtClean="0"/>
              <a:t>Read Sentences aloud.</a:t>
            </a:r>
          </a:p>
          <a:p>
            <a:pPr marL="342900" indent="-342900">
              <a:buFont typeface="Arial" panose="020B0604020202020204" pitchFamily="34" charset="0"/>
              <a:buChar char="•"/>
            </a:pPr>
            <a:endParaRPr lang="en-US" sz="2000" dirty="0" smtClean="0"/>
          </a:p>
          <a:p>
            <a:r>
              <a:rPr lang="en-US" sz="2000" u="sng" dirty="0" smtClean="0"/>
              <a:t>Project</a:t>
            </a:r>
            <a:r>
              <a:rPr lang="en-US" sz="2000" dirty="0" smtClean="0"/>
              <a:t>: Students draw </a:t>
            </a:r>
            <a:r>
              <a:rPr lang="en-US" sz="2000" dirty="0"/>
              <a:t>a picture of their country’s </a:t>
            </a:r>
            <a:r>
              <a:rPr lang="en-US" sz="2000" dirty="0" smtClean="0"/>
              <a:t>flag and describe it using colors and shapes.</a:t>
            </a:r>
          </a:p>
        </p:txBody>
      </p:sp>
      <p:pic>
        <p:nvPicPr>
          <p:cNvPr id="4" name="Picture 6" descr="Image result for us 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546408"/>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200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828800"/>
            <a:ext cx="7620000" cy="4616648"/>
          </a:xfrm>
          <a:prstGeom prst="rect">
            <a:avLst/>
          </a:prstGeom>
        </p:spPr>
        <p:txBody>
          <a:bodyPr wrap="square">
            <a:spAutoFit/>
          </a:bodyPr>
          <a:lstStyle/>
          <a:p>
            <a:r>
              <a:rPr lang="en-US" dirty="0" smtClean="0"/>
              <a:t>The </a:t>
            </a:r>
            <a:r>
              <a:rPr lang="en-US" dirty="0"/>
              <a:t>American flag is an important symbol of the United States. </a:t>
            </a:r>
            <a:endParaRPr lang="en-US" dirty="0" smtClean="0"/>
          </a:p>
          <a:p>
            <a:endParaRPr lang="en-US" dirty="0"/>
          </a:p>
          <a:p>
            <a:r>
              <a:rPr lang="en-US" dirty="0" smtClean="0"/>
              <a:t>The </a:t>
            </a:r>
            <a:r>
              <a:rPr lang="en-US" dirty="0"/>
              <a:t>flag has 13 red and white stripes. </a:t>
            </a:r>
            <a:endParaRPr lang="en-US" dirty="0" smtClean="0"/>
          </a:p>
          <a:p>
            <a:endParaRPr lang="en-US" dirty="0"/>
          </a:p>
          <a:p>
            <a:r>
              <a:rPr lang="en-US" dirty="0" smtClean="0"/>
              <a:t>The </a:t>
            </a:r>
            <a:r>
              <a:rPr lang="en-US" dirty="0"/>
              <a:t>stripes represent the 13 original colonies. </a:t>
            </a:r>
            <a:endParaRPr lang="en-US" dirty="0" smtClean="0"/>
          </a:p>
          <a:p>
            <a:endParaRPr lang="en-US" dirty="0"/>
          </a:p>
          <a:p>
            <a:r>
              <a:rPr lang="en-US" dirty="0" smtClean="0"/>
              <a:t>There </a:t>
            </a:r>
            <a:r>
              <a:rPr lang="en-US" dirty="0"/>
              <a:t>are 50 stars on the flag. Each star represents a state. </a:t>
            </a:r>
            <a:endParaRPr lang="en-US" dirty="0" smtClean="0"/>
          </a:p>
          <a:p>
            <a:endParaRPr lang="en-US" dirty="0"/>
          </a:p>
          <a:p>
            <a:r>
              <a:rPr lang="en-US" dirty="0" smtClean="0"/>
              <a:t>Our </a:t>
            </a:r>
            <a:r>
              <a:rPr lang="en-US" dirty="0"/>
              <a:t>national anthem is about the American flag. </a:t>
            </a:r>
            <a:endParaRPr lang="en-US" dirty="0" smtClean="0"/>
          </a:p>
          <a:p>
            <a:endParaRPr lang="en-US" dirty="0"/>
          </a:p>
          <a:p>
            <a:r>
              <a:rPr lang="en-US" dirty="0" smtClean="0"/>
              <a:t>The </a:t>
            </a:r>
            <a:r>
              <a:rPr lang="en-US" dirty="0"/>
              <a:t>name of the national anthem is “The Star-Spangled Banner.” </a:t>
            </a:r>
            <a:endParaRPr lang="en-US" dirty="0" smtClean="0"/>
          </a:p>
          <a:p>
            <a:endParaRPr lang="en-US" dirty="0"/>
          </a:p>
          <a:p>
            <a:r>
              <a:rPr lang="en-US" dirty="0" smtClean="0"/>
              <a:t>The </a:t>
            </a:r>
            <a:r>
              <a:rPr lang="en-US" dirty="0"/>
              <a:t>Star-Spangled Banner was written in 1814</a:t>
            </a:r>
            <a:r>
              <a:rPr lang="en-US" dirty="0" smtClean="0"/>
              <a:t>.</a:t>
            </a:r>
          </a:p>
          <a:p>
            <a:endParaRPr lang="en-US" dirty="0"/>
          </a:p>
          <a:p>
            <a:r>
              <a:rPr lang="en-US" sz="1200" dirty="0" smtClean="0"/>
              <a:t>		</a:t>
            </a:r>
          </a:p>
          <a:p>
            <a:r>
              <a:rPr lang="en-US" sz="1200" dirty="0" smtClean="0"/>
              <a:t>                     (From the USCIS Beginning Level “The American Flag Lesson” </a:t>
            </a:r>
            <a:r>
              <a:rPr lang="en-US" sz="1200" dirty="0" smtClean="0">
                <a:hlinkClick r:id="rId2"/>
              </a:rPr>
              <a:t>https</a:t>
            </a:r>
            <a:r>
              <a:rPr lang="en-US" sz="1200" dirty="0">
                <a:hlinkClick r:id="rId2"/>
              </a:rPr>
              <a:t>://</a:t>
            </a:r>
            <a:r>
              <a:rPr lang="en-US" sz="1200" dirty="0" smtClean="0">
                <a:hlinkClick r:id="rId2"/>
              </a:rPr>
              <a:t>www.uscis.gov/citizenship</a:t>
            </a:r>
            <a:r>
              <a:rPr lang="en-US" sz="1200" dirty="0" smtClean="0"/>
              <a:t>)</a:t>
            </a:r>
            <a:endParaRPr lang="en-US" sz="1200" dirty="0"/>
          </a:p>
          <a:p>
            <a:endParaRPr lang="en-US" dirty="0"/>
          </a:p>
        </p:txBody>
      </p:sp>
      <p:sp>
        <p:nvSpPr>
          <p:cNvPr id="3" name="TextBox 2"/>
          <p:cNvSpPr txBox="1"/>
          <p:nvPr/>
        </p:nvSpPr>
        <p:spPr>
          <a:xfrm>
            <a:off x="990600" y="908749"/>
            <a:ext cx="7239000" cy="461665"/>
          </a:xfrm>
          <a:prstGeom prst="rect">
            <a:avLst/>
          </a:prstGeom>
          <a:noFill/>
        </p:spPr>
        <p:txBody>
          <a:bodyPr wrap="square" rtlCol="0">
            <a:spAutoFit/>
          </a:bodyPr>
          <a:lstStyle/>
          <a:p>
            <a:r>
              <a:rPr lang="en-US" sz="2400" dirty="0" smtClean="0"/>
              <a:t>USCIS Beginning Level - The American Flag Lesson</a:t>
            </a:r>
            <a:endParaRPr lang="en-US" sz="2400" dirty="0"/>
          </a:p>
        </p:txBody>
      </p:sp>
      <p:sp>
        <p:nvSpPr>
          <p:cNvPr id="4" name="AutoShape 2" descr="Image result for beautiful american fla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beautiful american fla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beautiful american fla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Image result for beautiful american fla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3" name="Picture 9" descr="\\els-svr-dc\RedirectedFolders\PBrown\Desktop\46670557-pictures-of-american-fla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2895600"/>
            <a:ext cx="2217000" cy="147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394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618592"/>
            <a:ext cx="7239000" cy="3539430"/>
          </a:xfrm>
          <a:prstGeom prst="rect">
            <a:avLst/>
          </a:prstGeom>
          <a:noFill/>
        </p:spPr>
        <p:txBody>
          <a:bodyPr wrap="square" rtlCol="0">
            <a:spAutoFit/>
          </a:bodyPr>
          <a:lstStyle/>
          <a:p>
            <a:r>
              <a:rPr lang="en-US" sz="3200" i="1" dirty="0" smtClean="0"/>
              <a:t>What are some questions or suggestions </a:t>
            </a:r>
            <a:r>
              <a:rPr lang="en-US" sz="3200" i="1" dirty="0"/>
              <a:t>y</a:t>
            </a:r>
            <a:r>
              <a:rPr lang="en-US" sz="3200" i="1" dirty="0" smtClean="0"/>
              <a:t>ou have on integrating the flag into your lessons for the beginning levels? </a:t>
            </a:r>
          </a:p>
          <a:p>
            <a:endParaRPr lang="en-US" sz="3200" i="1" dirty="0"/>
          </a:p>
          <a:p>
            <a:r>
              <a:rPr lang="en-US" sz="3200" dirty="0" smtClean="0"/>
              <a:t>Type your response in the Zoom chat area! </a:t>
            </a:r>
            <a:endParaRPr lang="en-US" sz="3200" dirty="0"/>
          </a:p>
        </p:txBody>
      </p:sp>
    </p:spTree>
    <p:extLst>
      <p:ext uri="{BB962C8B-B14F-4D97-AF65-F5344CB8AC3E}">
        <p14:creationId xmlns:p14="http://schemas.microsoft.com/office/powerpoint/2010/main" val="3523448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8229600" cy="9144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600" dirty="0" smtClean="0"/>
              <a:t>Intermediate Level</a:t>
            </a:r>
          </a:p>
        </p:txBody>
      </p:sp>
      <p:pic>
        <p:nvPicPr>
          <p:cNvPr id="3" name="Picture 6" descr="Image result for us 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419100"/>
            <a:ext cx="2590800" cy="1943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399" y="1390650"/>
            <a:ext cx="7576113" cy="5078313"/>
          </a:xfrm>
          <a:prstGeom prst="rect">
            <a:avLst/>
          </a:prstGeom>
          <a:noFill/>
        </p:spPr>
        <p:txBody>
          <a:bodyPr wrap="none" rtlCol="0">
            <a:spAutoFit/>
          </a:bodyPr>
          <a:lstStyle/>
          <a:p>
            <a:pPr>
              <a:lnSpc>
                <a:spcPct val="150000"/>
              </a:lnSpc>
            </a:pPr>
            <a:r>
              <a:rPr lang="en-US" dirty="0"/>
              <a:t>This lesson builds on the previous </a:t>
            </a:r>
            <a:r>
              <a:rPr lang="en-US" dirty="0" smtClean="0"/>
              <a:t>levels.</a:t>
            </a:r>
            <a:endParaRPr lang="en-US" u="sng" dirty="0" smtClean="0"/>
          </a:p>
          <a:p>
            <a:pPr>
              <a:lnSpc>
                <a:spcPct val="150000"/>
              </a:lnSpc>
            </a:pPr>
            <a:r>
              <a:rPr lang="en-US" u="sng" dirty="0" smtClean="0"/>
              <a:t>Warm </a:t>
            </a:r>
            <a:r>
              <a:rPr lang="en-US" u="sng" dirty="0"/>
              <a:t>up</a:t>
            </a:r>
            <a:r>
              <a:rPr lang="en-US" dirty="0"/>
              <a:t>: </a:t>
            </a:r>
            <a:r>
              <a:rPr lang="en-US" dirty="0" smtClean="0"/>
              <a:t>List what you know about the US flag </a:t>
            </a:r>
            <a:endParaRPr lang="en-US" dirty="0"/>
          </a:p>
          <a:p>
            <a:r>
              <a:rPr lang="en-US" u="sng" dirty="0"/>
              <a:t>Reading</a:t>
            </a:r>
            <a:r>
              <a:rPr lang="en-US" dirty="0"/>
              <a:t>: </a:t>
            </a:r>
            <a:endParaRPr lang="en-US" dirty="0" smtClean="0"/>
          </a:p>
          <a:p>
            <a:pPr marL="285750" indent="-285750">
              <a:buFont typeface="Arial" panose="020B0604020202020204" pitchFamily="34" charset="0"/>
              <a:buChar char="•"/>
            </a:pPr>
            <a:r>
              <a:rPr lang="en-US" dirty="0" smtClean="0"/>
              <a:t>USCIS </a:t>
            </a:r>
            <a:r>
              <a:rPr lang="en-US" dirty="0"/>
              <a:t>intermediate handout</a:t>
            </a:r>
          </a:p>
          <a:p>
            <a:pPr marL="285750" indent="-285750">
              <a:buFont typeface="Arial" panose="020B0604020202020204" pitchFamily="34" charset="0"/>
              <a:buChar char="•"/>
            </a:pPr>
            <a:r>
              <a:rPr lang="en-US" dirty="0" smtClean="0"/>
              <a:t>Vocabulary: Divide </a:t>
            </a:r>
            <a:r>
              <a:rPr lang="en-US" dirty="0"/>
              <a:t>into </a:t>
            </a:r>
            <a:r>
              <a:rPr lang="en-US" dirty="0" smtClean="0"/>
              <a:t>syllables</a:t>
            </a:r>
          </a:p>
          <a:p>
            <a:pPr marL="285750" indent="-285750">
              <a:buFont typeface="Arial" panose="020B0604020202020204" pitchFamily="34" charset="0"/>
              <a:buChar char="•"/>
            </a:pPr>
            <a:r>
              <a:rPr lang="en-US" dirty="0" smtClean="0"/>
              <a:t>Learn the names of the first 13 states</a:t>
            </a:r>
          </a:p>
          <a:p>
            <a:pPr marL="285750" indent="-285750">
              <a:buFont typeface="Arial" panose="020B0604020202020204" pitchFamily="34" charset="0"/>
              <a:buChar char="•"/>
            </a:pPr>
            <a:r>
              <a:rPr lang="en-US" dirty="0" smtClean="0"/>
              <a:t>Divide state names into syllables </a:t>
            </a:r>
          </a:p>
          <a:p>
            <a:pPr marL="285750" indent="-285750">
              <a:buFont typeface="Arial" panose="020B0604020202020204" pitchFamily="34" charset="0"/>
              <a:buChar char="•"/>
            </a:pPr>
            <a:r>
              <a:rPr lang="en-US" dirty="0" smtClean="0"/>
              <a:t>Label the states on a map</a:t>
            </a:r>
          </a:p>
          <a:p>
            <a:pPr marL="285750" indent="-285750">
              <a:buFont typeface="Arial" panose="020B0604020202020204" pitchFamily="34" charset="0"/>
              <a:buChar char="•"/>
            </a:pPr>
            <a:r>
              <a:rPr lang="en-US" dirty="0"/>
              <a:t>Comprehension Questions: Fill in the Blank / True an False questions</a:t>
            </a:r>
          </a:p>
          <a:p>
            <a:r>
              <a:rPr lang="en-US" u="sng" dirty="0" smtClean="0"/>
              <a:t>Writing</a:t>
            </a:r>
            <a:r>
              <a:rPr lang="en-US" dirty="0"/>
              <a:t>: </a:t>
            </a:r>
            <a:endParaRPr lang="en-US" dirty="0" smtClean="0"/>
          </a:p>
          <a:p>
            <a:pPr marL="285750" indent="-285750">
              <a:buFont typeface="Arial" panose="020B0604020202020204" pitchFamily="34" charset="0"/>
              <a:buChar char="•"/>
            </a:pPr>
            <a:r>
              <a:rPr lang="en-US" dirty="0" smtClean="0"/>
              <a:t>Write a sentence with each new word</a:t>
            </a:r>
          </a:p>
          <a:p>
            <a:pPr marL="285750" indent="-285750">
              <a:buFont typeface="Arial" panose="020B0604020202020204" pitchFamily="34" charset="0"/>
              <a:buChar char="•"/>
            </a:pPr>
            <a:r>
              <a:rPr lang="en-US" dirty="0" smtClean="0"/>
              <a:t>Write </a:t>
            </a:r>
            <a:r>
              <a:rPr lang="en-US" dirty="0"/>
              <a:t>a paragraph about the U.S. </a:t>
            </a:r>
            <a:r>
              <a:rPr lang="en-US" dirty="0" smtClean="0"/>
              <a:t>flag</a:t>
            </a:r>
            <a:endParaRPr lang="en-US" dirty="0"/>
          </a:p>
          <a:p>
            <a:pPr>
              <a:lnSpc>
                <a:spcPct val="150000"/>
              </a:lnSpc>
            </a:pPr>
            <a:r>
              <a:rPr lang="en-US" u="sng" dirty="0" smtClean="0"/>
              <a:t>Speaking</a:t>
            </a:r>
            <a:r>
              <a:rPr lang="en-US" dirty="0" smtClean="0"/>
              <a:t>: </a:t>
            </a:r>
          </a:p>
          <a:p>
            <a:pPr marL="285750" indent="-285750">
              <a:buFont typeface="Arial" panose="020B0604020202020204" pitchFamily="34" charset="0"/>
              <a:buChar char="•"/>
            </a:pPr>
            <a:r>
              <a:rPr lang="en-US" dirty="0" smtClean="0"/>
              <a:t>Practice saying the states with stressed syllables</a:t>
            </a:r>
          </a:p>
          <a:p>
            <a:pPr marL="285750" indent="-285750">
              <a:buFont typeface="Arial" panose="020B0604020202020204" pitchFamily="34" charset="0"/>
              <a:buChar char="•"/>
            </a:pPr>
            <a:r>
              <a:rPr lang="en-US" dirty="0" smtClean="0"/>
              <a:t>Compare </a:t>
            </a:r>
            <a:r>
              <a:rPr lang="en-US" dirty="0"/>
              <a:t>and </a:t>
            </a:r>
            <a:r>
              <a:rPr lang="en-US" dirty="0" smtClean="0"/>
              <a:t>contrast </a:t>
            </a:r>
            <a:r>
              <a:rPr lang="en-US" dirty="0"/>
              <a:t>the U.S. flag and their country </a:t>
            </a:r>
            <a:r>
              <a:rPr lang="en-US" dirty="0" smtClean="0"/>
              <a:t>flag</a:t>
            </a:r>
          </a:p>
          <a:p>
            <a:pPr>
              <a:lnSpc>
                <a:spcPct val="150000"/>
              </a:lnSpc>
            </a:pPr>
            <a:r>
              <a:rPr lang="en-US" u="sng" dirty="0" smtClean="0"/>
              <a:t>Project</a:t>
            </a:r>
            <a:r>
              <a:rPr lang="en-US" dirty="0" smtClean="0"/>
              <a:t>: Show their country’s flag to the class and explain the meaning</a:t>
            </a:r>
            <a:endParaRPr lang="en-US" dirty="0"/>
          </a:p>
        </p:txBody>
      </p:sp>
    </p:spTree>
    <p:extLst>
      <p:ext uri="{BB962C8B-B14F-4D97-AF65-F5344CB8AC3E}">
        <p14:creationId xmlns:p14="http://schemas.microsoft.com/office/powerpoint/2010/main" val="4140245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600" dirty="0" smtClean="0"/>
              <a:t>USCIS Intermediate Level – </a:t>
            </a:r>
            <a:br>
              <a:rPr lang="en-US" sz="3600" dirty="0" smtClean="0"/>
            </a:br>
            <a:r>
              <a:rPr lang="en-US" sz="3600" dirty="0" smtClean="0"/>
              <a:t>The </a:t>
            </a:r>
            <a:r>
              <a:rPr lang="en-US" sz="3600" dirty="0"/>
              <a:t>American Flag Lesson</a:t>
            </a:r>
            <a:br>
              <a:rPr lang="en-US" sz="3600" dirty="0"/>
            </a:br>
            <a:endParaRPr lang="en-US" sz="3600" dirty="0"/>
          </a:p>
        </p:txBody>
      </p:sp>
      <p:sp>
        <p:nvSpPr>
          <p:cNvPr id="3" name="Content Placeholder 2"/>
          <p:cNvSpPr>
            <a:spLocks noGrp="1"/>
          </p:cNvSpPr>
          <p:nvPr>
            <p:ph sz="half" idx="1"/>
          </p:nvPr>
        </p:nvSpPr>
        <p:spPr/>
        <p:txBody>
          <a:bodyPr>
            <a:normAutofit/>
          </a:bodyPr>
          <a:lstStyle/>
          <a:p>
            <a:r>
              <a:rPr lang="en-US" dirty="0" smtClean="0"/>
              <a:t>The </a:t>
            </a:r>
            <a:r>
              <a:rPr lang="en-US" dirty="0"/>
              <a:t>first American flag became official in 1777. The first flag had 13 stripes and stars to represent the 13 original states. Those states were colonies before the colonists declared independence from Great Britain in 1776. The colonists fought the British because they wanted self-government and freedom to make their own decisions. </a:t>
            </a:r>
          </a:p>
        </p:txBody>
      </p:sp>
      <p:sp>
        <p:nvSpPr>
          <p:cNvPr id="4" name="Content Placeholder 3"/>
          <p:cNvSpPr>
            <a:spLocks noGrp="1"/>
          </p:cNvSpPr>
          <p:nvPr>
            <p:ph sz="half" idx="2"/>
          </p:nvPr>
        </p:nvSpPr>
        <p:spPr/>
        <p:txBody>
          <a:bodyPr>
            <a:normAutofit/>
          </a:bodyPr>
          <a:lstStyle/>
          <a:p>
            <a:r>
              <a:rPr lang="en-US" dirty="0"/>
              <a:t>Over the years, our flag has changed depending on the number of states in the country. There have been various versions of the flag. Today our flag has 13 red and white stripes to represent the 13 colonies. The 50 stars on the flag represent the 50 states. Every year on June 14, we recognize the American flag on Flag Day.</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990600"/>
            <a:ext cx="188214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219200" y="6332483"/>
            <a:ext cx="7620000" cy="261610"/>
          </a:xfrm>
          <a:prstGeom prst="rect">
            <a:avLst/>
          </a:prstGeom>
          <a:noFill/>
        </p:spPr>
        <p:txBody>
          <a:bodyPr wrap="square" rtlCol="0">
            <a:spAutoFit/>
          </a:bodyPr>
          <a:lstStyle/>
          <a:p>
            <a:pPr algn="r"/>
            <a:r>
              <a:rPr lang="en-US" sz="1100" dirty="0"/>
              <a:t> (From the </a:t>
            </a:r>
            <a:r>
              <a:rPr lang="en-US" sz="1100" dirty="0" smtClean="0"/>
              <a:t>USCIS Intermediate </a:t>
            </a:r>
            <a:r>
              <a:rPr lang="en-US" sz="1100" dirty="0"/>
              <a:t>Level “The American Flag Lesson” </a:t>
            </a:r>
            <a:r>
              <a:rPr lang="en-US" sz="1100" dirty="0">
                <a:hlinkClick r:id="rId3"/>
              </a:rPr>
              <a:t>https://www.uscis.gov/citizenship</a:t>
            </a:r>
            <a:r>
              <a:rPr lang="en-US" sz="1100" dirty="0"/>
              <a:t>)</a:t>
            </a:r>
          </a:p>
        </p:txBody>
      </p:sp>
    </p:spTree>
    <p:extLst>
      <p:ext uri="{BB962C8B-B14F-4D97-AF65-F5344CB8AC3E}">
        <p14:creationId xmlns:p14="http://schemas.microsoft.com/office/powerpoint/2010/main" val="2278598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today</a:t>
            </a:r>
            <a:endParaRPr lang="en-US" dirty="0"/>
          </a:p>
        </p:txBody>
      </p:sp>
      <p:sp>
        <p:nvSpPr>
          <p:cNvPr id="3" name="Content Placeholder 2"/>
          <p:cNvSpPr>
            <a:spLocks noGrp="1"/>
          </p:cNvSpPr>
          <p:nvPr>
            <p:ph idx="1"/>
          </p:nvPr>
        </p:nvSpPr>
        <p:spPr>
          <a:xfrm>
            <a:off x="457200" y="2249424"/>
            <a:ext cx="8077200" cy="3389376"/>
          </a:xfrm>
        </p:spPr>
        <p:txBody>
          <a:bodyPr/>
          <a:lstStyle/>
          <a:p>
            <a:r>
              <a:rPr lang="en-US" dirty="0" smtClean="0"/>
              <a:t>Thank You Sponsor- </a:t>
            </a:r>
            <a:r>
              <a:rPr lang="en-US" dirty="0"/>
              <a:t>Burlington English </a:t>
            </a:r>
          </a:p>
          <a:p>
            <a:r>
              <a:rPr lang="en-US" dirty="0"/>
              <a:t>Zoom features</a:t>
            </a:r>
          </a:p>
          <a:p>
            <a:r>
              <a:rPr lang="en-US" dirty="0" smtClean="0"/>
              <a:t>Welcome-quick question</a:t>
            </a:r>
          </a:p>
          <a:p>
            <a:r>
              <a:rPr lang="en-US" dirty="0" smtClean="0"/>
              <a:t>Civics Integration Table</a:t>
            </a:r>
          </a:p>
          <a:p>
            <a:r>
              <a:rPr lang="en-US" dirty="0" smtClean="0"/>
              <a:t>Featured Lesson </a:t>
            </a:r>
          </a:p>
          <a:p>
            <a:r>
              <a:rPr lang="en-US" dirty="0" smtClean="0"/>
              <a:t>Additional Resources</a:t>
            </a:r>
          </a:p>
          <a:p>
            <a:r>
              <a:rPr lang="en-US" dirty="0" smtClean="0"/>
              <a:t>Q </a:t>
            </a:r>
            <a:r>
              <a:rPr lang="en-US" dirty="0"/>
              <a:t>&amp; A</a:t>
            </a:r>
          </a:p>
          <a:p>
            <a:endParaRPr lang="en-US" dirty="0"/>
          </a:p>
          <a:p>
            <a:pPr marL="109728" indent="0">
              <a:buNone/>
            </a:pPr>
            <a:endParaRPr lang="en-US" dirty="0" smtClean="0"/>
          </a:p>
        </p:txBody>
      </p:sp>
      <p:pic>
        <p:nvPicPr>
          <p:cNvPr id="3075" name="Picture 3" descr="C:\Users\gsaunders\AppData\Local\Microsoft\Windows\Temporary Internet Files\Content.IE5\42XBJ0PQ\Green_checklis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002017"/>
            <a:ext cx="2601310" cy="1950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633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8229600" cy="9144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Advanced Level</a:t>
            </a:r>
          </a:p>
        </p:txBody>
      </p:sp>
      <p:pic>
        <p:nvPicPr>
          <p:cNvPr id="3" name="Picture 6" descr="Image result for us 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990600"/>
            <a:ext cx="2590800" cy="1943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7993" y="1404101"/>
            <a:ext cx="7620000" cy="4939814"/>
          </a:xfrm>
          <a:prstGeom prst="rect">
            <a:avLst/>
          </a:prstGeom>
          <a:noFill/>
        </p:spPr>
        <p:txBody>
          <a:bodyPr wrap="square" rtlCol="0">
            <a:spAutoFit/>
          </a:bodyPr>
          <a:lstStyle/>
          <a:p>
            <a:pPr>
              <a:lnSpc>
                <a:spcPct val="150000"/>
              </a:lnSpc>
            </a:pPr>
            <a:r>
              <a:rPr lang="en-US" dirty="0"/>
              <a:t>This lesson builds on the previous lessons</a:t>
            </a:r>
            <a:r>
              <a:rPr lang="en-US" dirty="0" smtClean="0"/>
              <a:t>.</a:t>
            </a:r>
          </a:p>
          <a:p>
            <a:r>
              <a:rPr lang="en-US" u="sng" dirty="0" smtClean="0"/>
              <a:t>Warm </a:t>
            </a:r>
            <a:r>
              <a:rPr lang="en-US" u="sng" dirty="0"/>
              <a:t>up</a:t>
            </a:r>
            <a:r>
              <a:rPr lang="en-US" dirty="0"/>
              <a:t>: See </a:t>
            </a:r>
            <a:r>
              <a:rPr lang="en-US" dirty="0" smtClean="0"/>
              <a:t>Intermediate </a:t>
            </a:r>
            <a:r>
              <a:rPr lang="en-US" dirty="0"/>
              <a:t>Level</a:t>
            </a:r>
          </a:p>
          <a:p>
            <a:pPr>
              <a:lnSpc>
                <a:spcPct val="150000"/>
              </a:lnSpc>
            </a:pPr>
            <a:r>
              <a:rPr lang="en-US" u="sng" dirty="0" smtClean="0"/>
              <a:t>Reading</a:t>
            </a:r>
            <a:r>
              <a:rPr lang="en-US" dirty="0" smtClean="0"/>
              <a:t> Article with 2-3 pages </a:t>
            </a:r>
          </a:p>
          <a:p>
            <a:pPr marL="285750" indent="-285750">
              <a:buFont typeface="Arial" panose="020B0604020202020204" pitchFamily="34" charset="0"/>
              <a:buChar char="•"/>
            </a:pPr>
            <a:r>
              <a:rPr lang="en-US" dirty="0" smtClean="0"/>
              <a:t>Scan: </a:t>
            </a:r>
            <a:r>
              <a:rPr lang="en-US" dirty="0"/>
              <a:t>T</a:t>
            </a:r>
            <a:r>
              <a:rPr lang="en-US" dirty="0" smtClean="0"/>
              <a:t>itle, headings, pictures, </a:t>
            </a:r>
            <a:r>
              <a:rPr lang="en-US" dirty="0"/>
              <a:t>and </a:t>
            </a:r>
            <a:r>
              <a:rPr lang="en-US" dirty="0" smtClean="0"/>
              <a:t>first sentence in each paragraph</a:t>
            </a:r>
          </a:p>
          <a:p>
            <a:pPr marL="285750" indent="-285750">
              <a:buFont typeface="Arial" panose="020B0604020202020204" pitchFamily="34" charset="0"/>
              <a:buChar char="•"/>
            </a:pPr>
            <a:r>
              <a:rPr lang="en-US" dirty="0" smtClean="0"/>
              <a:t>Skim: Read the whole article without stopping </a:t>
            </a:r>
          </a:p>
          <a:p>
            <a:pPr marL="285750" indent="-285750">
              <a:buFont typeface="Arial" panose="020B0604020202020204" pitchFamily="34" charset="0"/>
              <a:buChar char="•"/>
            </a:pPr>
            <a:r>
              <a:rPr lang="en-US" dirty="0" smtClean="0"/>
              <a:t>Define using contextual clues</a:t>
            </a:r>
          </a:p>
          <a:p>
            <a:pPr marL="285750" indent="-285750">
              <a:buFont typeface="Arial" panose="020B0604020202020204" pitchFamily="34" charset="0"/>
              <a:buChar char="•"/>
            </a:pPr>
            <a:r>
              <a:rPr lang="en-US" dirty="0" smtClean="0"/>
              <a:t>Define in English only. No translation!</a:t>
            </a:r>
          </a:p>
          <a:p>
            <a:pPr>
              <a:lnSpc>
                <a:spcPct val="150000"/>
              </a:lnSpc>
            </a:pPr>
            <a:r>
              <a:rPr lang="en-US" u="sng" dirty="0" smtClean="0"/>
              <a:t>Writing</a:t>
            </a:r>
            <a:r>
              <a:rPr lang="en-US" dirty="0" smtClean="0"/>
              <a:t>: Students research and write a report about their country’ s flag. </a:t>
            </a:r>
          </a:p>
          <a:p>
            <a:r>
              <a:rPr lang="en-US" dirty="0" smtClean="0"/>
              <a:t>Include the history and meaning of colors, symbols and words.</a:t>
            </a:r>
          </a:p>
          <a:p>
            <a:pPr>
              <a:lnSpc>
                <a:spcPct val="150000"/>
              </a:lnSpc>
            </a:pPr>
            <a:r>
              <a:rPr lang="en-US" u="sng" dirty="0" smtClean="0"/>
              <a:t>Speaking </a:t>
            </a:r>
            <a:r>
              <a:rPr lang="en-US" dirty="0" smtClean="0"/>
              <a:t>: </a:t>
            </a:r>
          </a:p>
          <a:p>
            <a:pPr marL="285750" indent="-285750">
              <a:buFont typeface="Arial" panose="020B0604020202020204" pitchFamily="34" charset="0"/>
              <a:buChar char="•"/>
            </a:pPr>
            <a:r>
              <a:rPr lang="en-US" dirty="0" smtClean="0"/>
              <a:t>Each student alternates reading paragraphs aloud from the article in </a:t>
            </a:r>
          </a:p>
          <a:p>
            <a:r>
              <a:rPr lang="en-US" dirty="0" smtClean="0"/>
              <a:t>     small group</a:t>
            </a:r>
          </a:p>
          <a:p>
            <a:pPr marL="285750" indent="-285750">
              <a:buFont typeface="Arial" panose="020B0604020202020204" pitchFamily="34" charset="0"/>
              <a:buChar char="•"/>
            </a:pPr>
            <a:r>
              <a:rPr lang="en-US" dirty="0" smtClean="0"/>
              <a:t>Discussion Questions</a:t>
            </a:r>
          </a:p>
          <a:p>
            <a:pPr>
              <a:lnSpc>
                <a:spcPct val="150000"/>
              </a:lnSpc>
            </a:pPr>
            <a:r>
              <a:rPr lang="en-US" u="sng" dirty="0" smtClean="0"/>
              <a:t>Project</a:t>
            </a:r>
            <a:r>
              <a:rPr lang="en-US" dirty="0" smtClean="0"/>
              <a:t>: Students from the same country give an audiovisual report to the </a:t>
            </a:r>
          </a:p>
          <a:p>
            <a:r>
              <a:rPr lang="en-US" dirty="0" smtClean="0"/>
              <a:t>class about the history and meaning of their flag.</a:t>
            </a:r>
            <a:endParaRPr lang="en-US" dirty="0"/>
          </a:p>
        </p:txBody>
      </p:sp>
    </p:spTree>
    <p:extLst>
      <p:ext uri="{BB962C8B-B14F-4D97-AF65-F5344CB8AC3E}">
        <p14:creationId xmlns:p14="http://schemas.microsoft.com/office/powerpoint/2010/main" val="3624839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762000"/>
            <a:ext cx="8229600" cy="1066800"/>
          </a:xfrm>
          <a:prstGeom prst="rect">
            <a:avLst/>
          </a:prstGeom>
        </p:spPr>
        <p:txBody>
          <a:bodyPr>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dirty="0" smtClean="0"/>
              <a:t>Ways to Integrate the </a:t>
            </a:r>
            <a:r>
              <a:rPr lang="en-US" sz="3200" dirty="0"/>
              <a:t>American </a:t>
            </a:r>
            <a:r>
              <a:rPr lang="en-US" sz="3200" dirty="0" smtClean="0"/>
              <a:t>Flag </a:t>
            </a:r>
          </a:p>
          <a:p>
            <a:pPr algn="ctr"/>
            <a:r>
              <a:rPr lang="en-US" sz="3200" dirty="0" smtClean="0"/>
              <a:t>into your curriculum</a:t>
            </a:r>
            <a:endParaRPr lang="en-US" sz="3200" dirty="0"/>
          </a:p>
        </p:txBody>
      </p:sp>
      <p:sp>
        <p:nvSpPr>
          <p:cNvPr id="3" name="TextBox 2"/>
          <p:cNvSpPr txBox="1"/>
          <p:nvPr/>
        </p:nvSpPr>
        <p:spPr>
          <a:xfrm>
            <a:off x="1828800" y="2209800"/>
            <a:ext cx="5984331" cy="2862322"/>
          </a:xfrm>
          <a:prstGeom prst="rect">
            <a:avLst/>
          </a:prstGeom>
          <a:noFill/>
        </p:spPr>
        <p:txBody>
          <a:bodyPr wrap="none" rtlCol="0">
            <a:spAutoFit/>
          </a:bodyPr>
          <a:lstStyle/>
          <a:p>
            <a:pPr>
              <a:lnSpc>
                <a:spcPct val="150000"/>
              </a:lnSpc>
            </a:pPr>
            <a:r>
              <a:rPr lang="en-US" sz="2400" dirty="0" smtClean="0"/>
              <a:t>Flag Day – June 14</a:t>
            </a:r>
          </a:p>
          <a:p>
            <a:pPr>
              <a:lnSpc>
                <a:spcPct val="150000"/>
              </a:lnSpc>
            </a:pPr>
            <a:r>
              <a:rPr lang="en-US" sz="2400" dirty="0" smtClean="0"/>
              <a:t>Symbols of America</a:t>
            </a:r>
          </a:p>
          <a:p>
            <a:pPr>
              <a:lnSpc>
                <a:spcPct val="150000"/>
              </a:lnSpc>
            </a:pPr>
            <a:r>
              <a:rPr lang="en-US" sz="2400" dirty="0" smtClean="0"/>
              <a:t>Welcome to the U.S.A.</a:t>
            </a:r>
          </a:p>
          <a:p>
            <a:pPr>
              <a:lnSpc>
                <a:spcPct val="150000"/>
              </a:lnSpc>
            </a:pPr>
            <a:r>
              <a:rPr lang="en-US" sz="2400" dirty="0" smtClean="0"/>
              <a:t>Community Unit – Post office, courthouse</a:t>
            </a:r>
          </a:p>
          <a:p>
            <a:pPr>
              <a:lnSpc>
                <a:spcPct val="150000"/>
              </a:lnSpc>
            </a:pPr>
            <a:r>
              <a:rPr lang="en-US" sz="2400" dirty="0" smtClean="0"/>
              <a:t>Government Unit</a:t>
            </a:r>
            <a:endParaRPr lang="en-US" sz="2400" dirty="0"/>
          </a:p>
        </p:txBody>
      </p:sp>
    </p:spTree>
    <p:extLst>
      <p:ext uri="{BB962C8B-B14F-4D97-AF65-F5344CB8AC3E}">
        <p14:creationId xmlns:p14="http://schemas.microsoft.com/office/powerpoint/2010/main" val="3255857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828800"/>
            <a:ext cx="6400800" cy="3108543"/>
          </a:xfrm>
          <a:prstGeom prst="rect">
            <a:avLst/>
          </a:prstGeom>
          <a:noFill/>
        </p:spPr>
        <p:txBody>
          <a:bodyPr wrap="square" rtlCol="0">
            <a:spAutoFit/>
          </a:bodyPr>
          <a:lstStyle/>
          <a:p>
            <a:r>
              <a:rPr lang="en-US" sz="2800" i="1" dirty="0"/>
              <a:t>What are some </a:t>
            </a:r>
            <a:r>
              <a:rPr lang="en-US" sz="2800" i="1" dirty="0" smtClean="0"/>
              <a:t>questions or suggestions </a:t>
            </a:r>
            <a:r>
              <a:rPr lang="en-US" sz="2800" i="1" dirty="0"/>
              <a:t>you have on integrating the flag into your lessons for the </a:t>
            </a:r>
            <a:r>
              <a:rPr lang="en-US" sz="2800" i="1" dirty="0" smtClean="0"/>
              <a:t>intermediate/advanced levels</a:t>
            </a:r>
            <a:r>
              <a:rPr lang="en-US" sz="2800" i="1" dirty="0"/>
              <a:t>? </a:t>
            </a:r>
          </a:p>
          <a:p>
            <a:endParaRPr lang="en-US" sz="2800" i="1" dirty="0"/>
          </a:p>
          <a:p>
            <a:r>
              <a:rPr lang="en-US" sz="2800" dirty="0"/>
              <a:t>Type your response in the Zoom chat area! </a:t>
            </a:r>
          </a:p>
        </p:txBody>
      </p:sp>
    </p:spTree>
    <p:extLst>
      <p:ext uri="{BB962C8B-B14F-4D97-AF65-F5344CB8AC3E}">
        <p14:creationId xmlns:p14="http://schemas.microsoft.com/office/powerpoint/2010/main" val="1521953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Civics Integration Resources </a:t>
            </a:r>
            <a:endParaRPr lang="en-US" dirty="0"/>
          </a:p>
        </p:txBody>
      </p:sp>
      <p:sp>
        <p:nvSpPr>
          <p:cNvPr id="3" name="Content Placeholder 2"/>
          <p:cNvSpPr>
            <a:spLocks noGrp="1"/>
          </p:cNvSpPr>
          <p:nvPr>
            <p:ph idx="1"/>
          </p:nvPr>
        </p:nvSpPr>
        <p:spPr/>
        <p:txBody>
          <a:bodyPr>
            <a:normAutofit fontScale="55000" lnSpcReduction="20000"/>
          </a:bodyPr>
          <a:lstStyle/>
          <a:p>
            <a:r>
              <a:rPr lang="en-US" dirty="0"/>
              <a:t>USCIS website: </a:t>
            </a:r>
            <a:r>
              <a:rPr lang="en-US" sz="2100" dirty="0" smtClean="0"/>
              <a:t>Citizenship information; Teacher lesson plan ideas, etc.  </a:t>
            </a:r>
            <a:r>
              <a:rPr lang="en-US" u="sng" dirty="0" smtClean="0">
                <a:hlinkClick r:id="rId2"/>
              </a:rPr>
              <a:t>https</a:t>
            </a:r>
            <a:r>
              <a:rPr lang="en-US" u="sng" dirty="0">
                <a:hlinkClick r:id="rId2"/>
              </a:rPr>
              <a:t>://</a:t>
            </a:r>
            <a:r>
              <a:rPr lang="en-US" u="sng" dirty="0" smtClean="0">
                <a:hlinkClick r:id="rId2"/>
              </a:rPr>
              <a:t>www.uscis.gov/citizenship</a:t>
            </a:r>
            <a:endParaRPr lang="en-US" u="sng" dirty="0" smtClean="0"/>
          </a:p>
          <a:p>
            <a:endParaRPr lang="en-US" dirty="0"/>
          </a:p>
          <a:p>
            <a:r>
              <a:rPr lang="en-US" dirty="0" smtClean="0"/>
              <a:t>Michigan Immigration </a:t>
            </a:r>
            <a:r>
              <a:rPr lang="en-US" dirty="0"/>
              <a:t>Rights Center: </a:t>
            </a:r>
            <a:r>
              <a:rPr lang="en-US" sz="2100" dirty="0" smtClean="0"/>
              <a:t>Application information; Rights and support for immigrants </a:t>
            </a:r>
            <a:endParaRPr lang="en-US" sz="2100" dirty="0"/>
          </a:p>
          <a:p>
            <a:pPr marL="109728" indent="0">
              <a:buNone/>
            </a:pPr>
            <a:r>
              <a:rPr lang="en-US" dirty="0" smtClean="0">
                <a:hlinkClick r:id="rId3"/>
              </a:rPr>
              <a:t>http</a:t>
            </a:r>
            <a:r>
              <a:rPr lang="en-US" dirty="0">
                <a:hlinkClick r:id="rId3"/>
              </a:rPr>
              <a:t>://michiganimmigrant.org</a:t>
            </a:r>
            <a:r>
              <a:rPr lang="en-US" dirty="0" smtClean="0">
                <a:hlinkClick r:id="rId3"/>
              </a:rPr>
              <a:t>/</a:t>
            </a:r>
            <a:endParaRPr lang="en-US" dirty="0" smtClean="0"/>
          </a:p>
          <a:p>
            <a:pPr marL="109728" indent="0">
              <a:buNone/>
            </a:pPr>
            <a:endParaRPr lang="en-US" dirty="0"/>
          </a:p>
          <a:p>
            <a:r>
              <a:rPr lang="en-US" dirty="0" smtClean="0"/>
              <a:t>Marshall Adult Education</a:t>
            </a:r>
            <a:r>
              <a:rPr lang="en-US" dirty="0"/>
              <a:t>:</a:t>
            </a:r>
            <a:r>
              <a:rPr lang="en-US" dirty="0" smtClean="0"/>
              <a:t> community articles, civics articles, biographies</a:t>
            </a:r>
          </a:p>
          <a:p>
            <a:pPr marL="109728" indent="0">
              <a:buNone/>
            </a:pPr>
            <a:r>
              <a:rPr lang="en-US" dirty="0" smtClean="0">
                <a:hlinkClick r:id="rId4"/>
              </a:rPr>
              <a:t>http</a:t>
            </a:r>
            <a:r>
              <a:rPr lang="en-US" dirty="0">
                <a:hlinkClick r:id="rId4"/>
              </a:rPr>
              <a:t>://</a:t>
            </a:r>
            <a:r>
              <a:rPr lang="en-US" dirty="0" smtClean="0">
                <a:hlinkClick r:id="rId4"/>
              </a:rPr>
              <a:t>resources.marshalladulteducation.org/reading_skills_home.htm</a:t>
            </a:r>
            <a:endParaRPr lang="en-US" dirty="0" smtClean="0"/>
          </a:p>
          <a:p>
            <a:pPr marL="109728" indent="0">
              <a:buNone/>
            </a:pPr>
            <a:endParaRPr lang="en-US" dirty="0" smtClean="0"/>
          </a:p>
          <a:p>
            <a:r>
              <a:rPr lang="en-US" dirty="0" smtClean="0">
                <a:hlinkClick r:id="rId5"/>
              </a:rPr>
              <a:t>www.Americaslibrary.gov</a:t>
            </a:r>
            <a:r>
              <a:rPr lang="en-US" dirty="0" smtClean="0"/>
              <a:t>   </a:t>
            </a:r>
            <a:r>
              <a:rPr lang="en-US" sz="2100" dirty="0" smtClean="0"/>
              <a:t>Resources for states, American historical events, etc. </a:t>
            </a:r>
          </a:p>
          <a:p>
            <a:endParaRPr lang="en-US" dirty="0"/>
          </a:p>
          <a:p>
            <a:r>
              <a:rPr lang="en-US" dirty="0" smtClean="0">
                <a:hlinkClick r:id="rId6"/>
              </a:rPr>
              <a:t>www.Goverment.mrdonn.org</a:t>
            </a:r>
            <a:r>
              <a:rPr lang="en-US" dirty="0"/>
              <a:t> </a:t>
            </a:r>
            <a:r>
              <a:rPr lang="en-US" dirty="0" smtClean="0"/>
              <a:t>  </a:t>
            </a:r>
            <a:r>
              <a:rPr lang="en-US" sz="2000" dirty="0" smtClean="0"/>
              <a:t>Easy lesson plan ideas, power points and ideas, etc. </a:t>
            </a:r>
          </a:p>
          <a:p>
            <a:endParaRPr lang="en-US" dirty="0"/>
          </a:p>
          <a:p>
            <a:r>
              <a:rPr lang="en-US" dirty="0" smtClean="0"/>
              <a:t>Ducksters.com - </a:t>
            </a:r>
            <a:r>
              <a:rPr lang="en-US" sz="2300" dirty="0" smtClean="0"/>
              <a:t>Historical articles, biographies, etc. </a:t>
            </a:r>
          </a:p>
          <a:p>
            <a:endParaRPr lang="en-US" dirty="0" smtClean="0"/>
          </a:p>
          <a:p>
            <a:r>
              <a:rPr lang="en-US" dirty="0" smtClean="0"/>
              <a:t>Burlington English -  </a:t>
            </a:r>
            <a:r>
              <a:rPr lang="en-US" sz="2000" dirty="0" smtClean="0"/>
              <a:t>Online software for English language learning and civics</a:t>
            </a:r>
          </a:p>
          <a:p>
            <a:pPr marL="109728" indent="0">
              <a:buNone/>
            </a:pPr>
            <a:r>
              <a:rPr lang="en-US" sz="2000" dirty="0"/>
              <a:t>	</a:t>
            </a:r>
            <a:r>
              <a:rPr lang="en-US" sz="2000" dirty="0" smtClean="0"/>
              <a:t>		 (English in America)</a:t>
            </a:r>
            <a:endParaRPr lang="en-US" sz="2000" dirty="0"/>
          </a:p>
          <a:p>
            <a:endParaRPr lang="en-US" dirty="0" smtClean="0"/>
          </a:p>
          <a:p>
            <a:endParaRPr lang="en-US" dirty="0"/>
          </a:p>
        </p:txBody>
      </p:sp>
    </p:spTree>
    <p:extLst>
      <p:ext uri="{BB962C8B-B14F-4D97-AF65-F5344CB8AC3E}">
        <p14:creationId xmlns:p14="http://schemas.microsoft.com/office/powerpoint/2010/main" val="3102853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2971800"/>
            <a:ext cx="6019800" cy="1200329"/>
          </a:xfrm>
          <a:prstGeom prst="rect">
            <a:avLst/>
          </a:prstGeom>
          <a:noFill/>
        </p:spPr>
        <p:txBody>
          <a:bodyPr wrap="square" rtlCol="0">
            <a:spAutoFit/>
          </a:bodyPr>
          <a:lstStyle/>
          <a:p>
            <a:pPr algn="ctr"/>
            <a:r>
              <a:rPr lang="en-US" sz="7200" dirty="0" smtClean="0"/>
              <a:t>Q and A</a:t>
            </a:r>
            <a:endParaRPr lang="en-US" sz="7200" dirty="0"/>
          </a:p>
        </p:txBody>
      </p:sp>
      <p:pic>
        <p:nvPicPr>
          <p:cNvPr id="8196" name="Picture 4" descr="C:\Users\gsaunders\AppData\Local\Microsoft\Windows\Temporary Internet Files\Content.IE5\2G6O9RKY\question_makrs_cutie_mark_by_rildraw-d4byewl[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891862"/>
            <a:ext cx="369206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01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a:bodyPr>
          <a:lstStyle/>
          <a:p>
            <a:pPr algn="ctr"/>
            <a:r>
              <a:rPr lang="en-US" sz="2800" dirty="0" smtClean="0"/>
              <a:t>Michigan ESL Professional Advisory Committee </a:t>
            </a:r>
            <a:endParaRPr lang="en-US" sz="2800" dirty="0"/>
          </a:p>
        </p:txBody>
      </p:sp>
      <p:sp>
        <p:nvSpPr>
          <p:cNvPr id="3" name="Content Placeholder 2"/>
          <p:cNvSpPr>
            <a:spLocks noGrp="1"/>
          </p:cNvSpPr>
          <p:nvPr>
            <p:ph idx="1"/>
          </p:nvPr>
        </p:nvSpPr>
        <p:spPr>
          <a:xfrm>
            <a:off x="457200" y="2057400"/>
            <a:ext cx="8229600" cy="4325112"/>
          </a:xfrm>
        </p:spPr>
        <p:txBody>
          <a:bodyPr/>
          <a:lstStyle/>
          <a:p>
            <a:pPr marL="109728" indent="0" algn="ctr">
              <a:buNone/>
            </a:pPr>
            <a:r>
              <a:rPr lang="en-US" i="1" dirty="0" smtClean="0"/>
              <a:t>Thank you for attending!</a:t>
            </a:r>
          </a:p>
          <a:p>
            <a:pPr marL="109728" indent="0" algn="ctr">
              <a:buNone/>
            </a:pPr>
            <a:endParaRPr lang="en-US" i="1" dirty="0"/>
          </a:p>
          <a:p>
            <a:pPr marL="109728" indent="0" algn="ctr">
              <a:buNone/>
            </a:pPr>
            <a:r>
              <a:rPr lang="en-US" sz="2400" dirty="0" smtClean="0"/>
              <a:t>Materials will be emailed at the conclusion of this webinar </a:t>
            </a:r>
          </a:p>
          <a:p>
            <a:pPr marL="109728" indent="0">
              <a:buNone/>
            </a:pPr>
            <a:endParaRPr lang="en-US" sz="2400" dirty="0"/>
          </a:p>
          <a:p>
            <a:pPr marL="109728" indent="0">
              <a:buNone/>
            </a:pPr>
            <a:r>
              <a:rPr lang="en-US" sz="2400" dirty="0" smtClean="0"/>
              <a:t>Check us out on Facebook and Twitter! </a:t>
            </a:r>
          </a:p>
          <a:p>
            <a:pPr marL="109728" indent="0">
              <a:buNone/>
            </a:pPr>
            <a:endParaRPr lang="en-US" sz="2400" dirty="0"/>
          </a:p>
          <a:p>
            <a:pPr marL="109728" indent="0">
              <a:buNone/>
            </a:pPr>
            <a:r>
              <a:rPr lang="en-US" sz="2400" dirty="0" smtClean="0"/>
              <a:t>Contact: </a:t>
            </a:r>
            <a:r>
              <a:rPr lang="en-US" sz="2400" dirty="0" smtClean="0">
                <a:hlinkClick r:id="rId3"/>
              </a:rPr>
              <a:t>www.eslpac.weebly.com</a:t>
            </a:r>
            <a:r>
              <a:rPr lang="en-US" sz="2400" dirty="0" smtClean="0"/>
              <a:t> or </a:t>
            </a:r>
            <a:r>
              <a:rPr lang="en-US" sz="2400" dirty="0" smtClean="0">
                <a:hlinkClick r:id="rId4"/>
              </a:rPr>
              <a:t>mieslpac@gmail.com</a:t>
            </a:r>
            <a:endParaRPr lang="en-US" sz="2400" dirty="0" smtClean="0"/>
          </a:p>
          <a:p>
            <a:pPr marL="109728" indent="0">
              <a:buNone/>
            </a:pPr>
            <a:endParaRPr lang="en-US" sz="2400" dirty="0"/>
          </a:p>
          <a:p>
            <a:pPr marL="109728" indent="0">
              <a:buNone/>
            </a:pPr>
            <a:r>
              <a:rPr lang="en-US" sz="2400" dirty="0" smtClean="0"/>
              <a:t>Fall 2017 Conference! </a:t>
            </a:r>
          </a:p>
        </p:txBody>
      </p:sp>
      <p:sp>
        <p:nvSpPr>
          <p:cNvPr id="4" name="WordArt 3"/>
          <p:cNvSpPr>
            <a:spLocks noChangeArrowheads="1" noChangeShapeType="1" noTextEdit="1"/>
          </p:cNvSpPr>
          <p:nvPr/>
        </p:nvSpPr>
        <p:spPr bwMode="auto">
          <a:xfrm>
            <a:off x="5554717" y="5029200"/>
            <a:ext cx="1676400" cy="1238252"/>
          </a:xfrm>
          <a:prstGeom prst="rect">
            <a:avLst/>
          </a:prstGeom>
          <a:extLst>
            <a:ext uri="{AF507438-7753-43E0-B8FC-AC1667EBCBE1}">
              <a14:hiddenEffects xmlns:a14="http://schemas.microsoft.com/office/drawing/2010/main">
                <a:effectLst/>
              </a14:hiddenEffects>
            </a:ext>
          </a:extLst>
        </p:spPr>
        <p:txBody>
          <a:bodyPr wrap="none" fromWordArt="1">
            <a:prstTxWarp prst="textArchUpPour">
              <a:avLst>
                <a:gd name="adj1" fmla="val 10800000"/>
                <a:gd name="adj2" fmla="val 50000"/>
              </a:avLst>
            </a:prstTxWarp>
          </a:bodyPr>
          <a:lstStyle/>
          <a:p>
            <a:pPr algn="ctr" rtl="0">
              <a:buNone/>
            </a:pPr>
            <a:r>
              <a:rPr lang="en-US" sz="2000" b="1" kern="10" spc="0" dirty="0" smtClean="0">
                <a:ln w="3175">
                  <a:solidFill>
                    <a:srgbClr val="000000"/>
                  </a:solidFill>
                  <a:round/>
                  <a:headEnd/>
                  <a:tailEnd/>
                </a:ln>
                <a:solidFill>
                  <a:srgbClr val="66FFFF">
                    <a:alpha val="50000"/>
                  </a:srgbClr>
                </a:solidFill>
                <a:effectLst/>
                <a:latin typeface="Comic Sans MS"/>
              </a:rPr>
              <a:t>  Michigan   </a:t>
            </a:r>
            <a:endParaRPr lang="en-US" sz="2000" b="1" kern="10" spc="0" dirty="0">
              <a:ln w="3175">
                <a:solidFill>
                  <a:srgbClr val="000000"/>
                </a:solidFill>
                <a:round/>
                <a:headEnd/>
                <a:tailEnd/>
              </a:ln>
              <a:solidFill>
                <a:srgbClr val="66FFFF">
                  <a:alpha val="50000"/>
                </a:srgbClr>
              </a:solidFill>
              <a:effectLst/>
              <a:latin typeface="Comic Sans M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83670321"/>
              </p:ext>
            </p:extLst>
          </p:nvPr>
        </p:nvGraphicFramePr>
        <p:xfrm>
          <a:off x="5695211" y="5334000"/>
          <a:ext cx="1395412" cy="1371600"/>
        </p:xfrm>
        <a:graphic>
          <a:graphicData uri="http://schemas.openxmlformats.org/presentationml/2006/ole">
            <mc:AlternateContent xmlns:mc="http://schemas.openxmlformats.org/markup-compatibility/2006">
              <mc:Choice xmlns:v="urn:schemas-microsoft-com:vml" Requires="v">
                <p:oleObj spid="_x0000_s7356" name="Picture" r:id="rId5" imgW="1471256" imgH="1379968" progId="Word.Picture.8">
                  <p:embed/>
                </p:oleObj>
              </mc:Choice>
              <mc:Fallback>
                <p:oleObj name="Picture" r:id="rId5" imgW="1471256" imgH="1379968" progId="Word.Picture.8">
                  <p:embed/>
                  <p:pic>
                    <p:nvPicPr>
                      <p:cNvPr id="0" name="Object 3"/>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5695211" y="5334000"/>
                        <a:ext cx="139541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WordArt 4"/>
          <p:cNvSpPr>
            <a:spLocks noChangeArrowheads="1" noChangeShapeType="1" noTextEdit="1"/>
          </p:cNvSpPr>
          <p:nvPr/>
        </p:nvSpPr>
        <p:spPr bwMode="auto">
          <a:xfrm>
            <a:off x="6248400" y="5715000"/>
            <a:ext cx="2514600" cy="385763"/>
          </a:xfrm>
          <a:prstGeom prst="rect">
            <a:avLst/>
          </a:prstGeom>
          <a:extLst>
            <a:ext uri="{AF507438-7753-43E0-B8FC-AC1667EBCBE1}">
              <a14:hiddenEffects xmlns:a14="http://schemas.microsoft.com/office/drawing/2010/main">
                <a:effectLst/>
              </a14:hiddenEffects>
            </a:ext>
          </a:extLst>
        </p:spPr>
        <p:txBody>
          <a:bodyPr wrap="none" fromWordArt="1">
            <a:prstTxWarp prst="textButton">
              <a:avLst>
                <a:gd name="adj" fmla="val 10765122"/>
              </a:avLst>
            </a:prstTxWarp>
          </a:bodyPr>
          <a:lstStyle/>
          <a:p>
            <a:pPr algn="ctr" rtl="0">
              <a:buNone/>
            </a:pPr>
            <a:endParaRPr lang="en-US" sz="1800" b="1" kern="10" spc="0" dirty="0" smtClean="0">
              <a:ln w="9525">
                <a:solidFill>
                  <a:srgbClr val="000000"/>
                </a:solidFill>
                <a:round/>
                <a:headEnd/>
                <a:tailEnd/>
              </a:ln>
              <a:solidFill>
                <a:srgbClr val="FFFFFF"/>
              </a:solidFill>
              <a:effectLst/>
              <a:latin typeface="Bradley Hand ITC"/>
            </a:endParaRPr>
          </a:p>
          <a:p>
            <a:pPr algn="ctr" rtl="0">
              <a:buNone/>
            </a:pPr>
            <a:r>
              <a:rPr lang="en-US" sz="1800" b="1" kern="10" spc="0" dirty="0" smtClean="0">
                <a:ln w="9525">
                  <a:solidFill>
                    <a:srgbClr val="000000"/>
                  </a:solidFill>
                  <a:round/>
                  <a:headEnd/>
                  <a:tailEnd/>
                </a:ln>
                <a:solidFill>
                  <a:srgbClr val="FFFFFF"/>
                </a:solidFill>
                <a:effectLst/>
                <a:latin typeface="Bradley Hand ITC"/>
              </a:rPr>
              <a:t> ESL Professional Advisory Committee</a:t>
            </a:r>
            <a:endParaRPr lang="en-US" sz="1800" b="1" kern="10" spc="0" dirty="0">
              <a:ln w="9525">
                <a:solidFill>
                  <a:srgbClr val="000000"/>
                </a:solidFill>
                <a:round/>
                <a:headEnd/>
                <a:tailEnd/>
              </a:ln>
              <a:solidFill>
                <a:srgbClr val="FFFFFF"/>
              </a:solidFill>
              <a:effectLst/>
              <a:latin typeface="Bradley Hand ITC"/>
            </a:endParaRPr>
          </a:p>
        </p:txBody>
      </p:sp>
    </p:spTree>
    <p:extLst>
      <p:ext uri="{BB962C8B-B14F-4D97-AF65-F5344CB8AC3E}">
        <p14:creationId xmlns:p14="http://schemas.microsoft.com/office/powerpoint/2010/main" val="1464581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382000" cy="1447800"/>
          </a:xfrm>
        </p:spPr>
        <p:txBody>
          <a:bodyPr>
            <a:noAutofit/>
          </a:bodyPr>
          <a:lstStyle/>
          <a:p>
            <a:r>
              <a:rPr lang="en-US" sz="4800" dirty="0" smtClean="0"/>
              <a:t>When was the Constitution written? </a:t>
            </a:r>
            <a:endParaRPr lang="en-US" sz="4800" dirty="0"/>
          </a:p>
        </p:txBody>
      </p:sp>
      <p:sp>
        <p:nvSpPr>
          <p:cNvPr id="3" name="Content Placeholder 2"/>
          <p:cNvSpPr>
            <a:spLocks noGrp="1"/>
          </p:cNvSpPr>
          <p:nvPr>
            <p:ph idx="1"/>
          </p:nvPr>
        </p:nvSpPr>
        <p:spPr>
          <a:xfrm>
            <a:off x="304800" y="3733800"/>
            <a:ext cx="8610600" cy="2688336"/>
          </a:xfrm>
        </p:spPr>
        <p:txBody>
          <a:bodyPr/>
          <a:lstStyle/>
          <a:p>
            <a:pPr algn="ctr"/>
            <a:r>
              <a:rPr lang="en-US" sz="3600" dirty="0" smtClean="0"/>
              <a:t>1776</a:t>
            </a:r>
          </a:p>
          <a:p>
            <a:pPr algn="ctr"/>
            <a:r>
              <a:rPr lang="en-US" sz="3600" dirty="0" smtClean="0"/>
              <a:t>1787</a:t>
            </a:r>
            <a:endParaRPr lang="en-US" sz="3600" dirty="0"/>
          </a:p>
          <a:p>
            <a:pPr algn="ctr"/>
            <a:r>
              <a:rPr lang="en-US" sz="3600" dirty="0" smtClean="0"/>
              <a:t>1792</a:t>
            </a:r>
          </a:p>
          <a:p>
            <a:endParaRPr lang="en-US" dirty="0"/>
          </a:p>
          <a:p>
            <a:endParaRPr lang="en-US" dirty="0"/>
          </a:p>
          <a:p>
            <a:endParaRPr lang="en-US" dirty="0" smtClean="0"/>
          </a:p>
        </p:txBody>
      </p:sp>
    </p:spTree>
    <p:extLst>
      <p:ext uri="{BB962C8B-B14F-4D97-AF65-F5344CB8AC3E}">
        <p14:creationId xmlns:p14="http://schemas.microsoft.com/office/powerpoint/2010/main" val="2244742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pPr algn="ctr"/>
            <a:r>
              <a:rPr lang="en-US" dirty="0" smtClean="0"/>
              <a:t>What do we mean by </a:t>
            </a:r>
            <a:br>
              <a:rPr lang="en-US" dirty="0" smtClean="0"/>
            </a:br>
            <a:r>
              <a:rPr lang="en-US" dirty="0" smtClean="0"/>
              <a:t>Civics Integration?</a:t>
            </a:r>
            <a:endParaRPr lang="en-US" dirty="0"/>
          </a:p>
        </p:txBody>
      </p:sp>
      <p:sp>
        <p:nvSpPr>
          <p:cNvPr id="3" name="Content Placeholder 2"/>
          <p:cNvSpPr>
            <a:spLocks noGrp="1"/>
          </p:cNvSpPr>
          <p:nvPr>
            <p:ph idx="1"/>
          </p:nvPr>
        </p:nvSpPr>
        <p:spPr>
          <a:xfrm>
            <a:off x="381000" y="2057400"/>
            <a:ext cx="8153400" cy="4379976"/>
          </a:xfrm>
        </p:spPr>
        <p:txBody>
          <a:bodyPr>
            <a:normAutofit fontScale="85000" lnSpcReduction="20000"/>
          </a:bodyPr>
          <a:lstStyle/>
          <a:p>
            <a:pPr marL="0" indent="0">
              <a:buNone/>
            </a:pPr>
            <a:r>
              <a:rPr lang="en-US" dirty="0" smtClean="0"/>
              <a:t>According to Federal language WIOA: </a:t>
            </a:r>
          </a:p>
          <a:p>
            <a:r>
              <a:rPr lang="en-US" dirty="0" smtClean="0"/>
              <a:t>Education </a:t>
            </a:r>
            <a:r>
              <a:rPr lang="en-US" dirty="0"/>
              <a:t>services provided to English language </a:t>
            </a:r>
            <a:r>
              <a:rPr lang="en-US" dirty="0" smtClean="0"/>
              <a:t>learners:</a:t>
            </a:r>
          </a:p>
          <a:p>
            <a:endParaRPr lang="en-US" dirty="0" smtClean="0"/>
          </a:p>
          <a:p>
            <a:pPr lvl="1"/>
            <a:r>
              <a:rPr lang="en-US" dirty="0" smtClean="0">
                <a:solidFill>
                  <a:schemeClr val="tx1"/>
                </a:solidFill>
              </a:rPr>
              <a:t>Include professionals </a:t>
            </a:r>
            <a:r>
              <a:rPr lang="en-US" dirty="0">
                <a:solidFill>
                  <a:schemeClr val="tx1"/>
                </a:solidFill>
              </a:rPr>
              <a:t>with degrees and credentials in their native </a:t>
            </a:r>
            <a:r>
              <a:rPr lang="en-US" dirty="0" smtClean="0">
                <a:solidFill>
                  <a:schemeClr val="tx1"/>
                </a:solidFill>
              </a:rPr>
              <a:t>countries</a:t>
            </a:r>
          </a:p>
          <a:p>
            <a:pPr marL="411480" lvl="1" indent="0">
              <a:buNone/>
            </a:pPr>
            <a:endParaRPr lang="en-US" dirty="0" smtClean="0">
              <a:solidFill>
                <a:schemeClr val="tx1"/>
              </a:solidFill>
            </a:endParaRPr>
          </a:p>
          <a:p>
            <a:pPr lvl="1"/>
            <a:r>
              <a:rPr lang="en-US" dirty="0" smtClean="0">
                <a:solidFill>
                  <a:schemeClr val="tx1"/>
                </a:solidFill>
              </a:rPr>
              <a:t>Enable adults </a:t>
            </a:r>
            <a:r>
              <a:rPr lang="en-US" dirty="0">
                <a:solidFill>
                  <a:schemeClr val="tx1"/>
                </a:solidFill>
              </a:rPr>
              <a:t>to achieve competency in the English </a:t>
            </a:r>
            <a:r>
              <a:rPr lang="en-US" dirty="0" smtClean="0">
                <a:solidFill>
                  <a:schemeClr val="tx1"/>
                </a:solidFill>
              </a:rPr>
              <a:t>language</a:t>
            </a:r>
          </a:p>
          <a:p>
            <a:pPr marL="411480" lvl="1" indent="0">
              <a:buNone/>
            </a:pPr>
            <a:endParaRPr lang="en-US" dirty="0" smtClean="0">
              <a:solidFill>
                <a:schemeClr val="tx1"/>
              </a:solidFill>
            </a:endParaRPr>
          </a:p>
          <a:p>
            <a:pPr lvl="1"/>
            <a:r>
              <a:rPr lang="en-US" dirty="0" smtClean="0">
                <a:solidFill>
                  <a:schemeClr val="tx1"/>
                </a:solidFill>
              </a:rPr>
              <a:t>Help participants gain </a:t>
            </a:r>
            <a:r>
              <a:rPr lang="en-US" dirty="0">
                <a:solidFill>
                  <a:schemeClr val="tx1"/>
                </a:solidFill>
              </a:rPr>
              <a:t>the basic and more advanced skills needed to function effectively as parents, workers, and citizens in the United States. </a:t>
            </a:r>
          </a:p>
        </p:txBody>
      </p:sp>
    </p:spTree>
    <p:extLst>
      <p:ext uri="{BB962C8B-B14F-4D97-AF65-F5344CB8AC3E}">
        <p14:creationId xmlns:p14="http://schemas.microsoft.com/office/powerpoint/2010/main" val="15662530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prstClr val="black">
                    <a:lumMod val="85000"/>
                    <a:lumOff val="15000"/>
                  </a:prstClr>
                </a:solidFill>
              </a:rPr>
              <a:t>Integrated English Literacy and Civics Education (IELCE</a:t>
            </a:r>
            <a:r>
              <a:rPr lang="en-US" dirty="0" smtClean="0">
                <a:solidFill>
                  <a:prstClr val="black">
                    <a:lumMod val="85000"/>
                    <a:lumOff val="15000"/>
                  </a:prstClr>
                </a:solidFill>
              </a:rPr>
              <a:t>)</a:t>
            </a:r>
            <a:br>
              <a:rPr lang="en-US" dirty="0" smtClean="0">
                <a:solidFill>
                  <a:prstClr val="black">
                    <a:lumMod val="85000"/>
                    <a:lumOff val="15000"/>
                  </a:prstClr>
                </a:solidFill>
              </a:rPr>
            </a:br>
            <a:endParaRPr lang="en-US" dirty="0"/>
          </a:p>
        </p:txBody>
      </p:sp>
      <p:sp>
        <p:nvSpPr>
          <p:cNvPr id="3" name="Content Placeholder 2"/>
          <p:cNvSpPr>
            <a:spLocks noGrp="1"/>
          </p:cNvSpPr>
          <p:nvPr>
            <p:ph idx="1"/>
          </p:nvPr>
        </p:nvSpPr>
        <p:spPr>
          <a:xfrm>
            <a:off x="476954" y="2057400"/>
            <a:ext cx="8229600" cy="4325112"/>
          </a:xfrm>
        </p:spPr>
        <p:txBody>
          <a:bodyPr>
            <a:normAutofit/>
          </a:bodyPr>
          <a:lstStyle/>
          <a:p>
            <a:pPr marR="11206">
              <a:lnSpc>
                <a:spcPct val="114000"/>
              </a:lnSpc>
              <a:spcBef>
                <a:spcPts val="0"/>
              </a:spcBef>
              <a:buClr>
                <a:prstClr val="black">
                  <a:lumMod val="85000"/>
                  <a:lumOff val="15000"/>
                </a:prstClr>
              </a:buClr>
              <a:tabLst>
                <a:tab pos="313221" algn="l"/>
              </a:tabLst>
            </a:pPr>
            <a:r>
              <a:rPr lang="en-US" dirty="0" smtClean="0">
                <a:solidFill>
                  <a:prstClr val="black">
                    <a:lumMod val="85000"/>
                    <a:lumOff val="15000"/>
                  </a:prstClr>
                </a:solidFill>
              </a:rPr>
              <a:t>Integrated English literacy and civics education services must include instruction in: </a:t>
            </a:r>
          </a:p>
          <a:p>
            <a:pPr marR="11206">
              <a:lnSpc>
                <a:spcPct val="114000"/>
              </a:lnSpc>
              <a:spcBef>
                <a:spcPts val="0"/>
              </a:spcBef>
              <a:buClr>
                <a:prstClr val="black">
                  <a:lumMod val="85000"/>
                  <a:lumOff val="15000"/>
                </a:prstClr>
              </a:buClr>
              <a:tabLst>
                <a:tab pos="313221" algn="l"/>
              </a:tabLst>
            </a:pPr>
            <a:endParaRPr lang="en-US" dirty="0" smtClean="0">
              <a:solidFill>
                <a:prstClr val="black">
                  <a:lumMod val="85000"/>
                  <a:lumOff val="15000"/>
                </a:prstClr>
              </a:solidFill>
            </a:endParaRPr>
          </a:p>
          <a:p>
            <a:pPr marR="11206" lvl="1">
              <a:lnSpc>
                <a:spcPct val="114000"/>
              </a:lnSpc>
              <a:spcBef>
                <a:spcPts val="0"/>
              </a:spcBef>
              <a:buClr>
                <a:prstClr val="black">
                  <a:lumMod val="85000"/>
                  <a:lumOff val="15000"/>
                </a:prstClr>
              </a:buClr>
              <a:tabLst>
                <a:tab pos="313221" algn="l"/>
              </a:tabLst>
            </a:pPr>
            <a:r>
              <a:rPr lang="en-US" dirty="0" smtClean="0">
                <a:solidFill>
                  <a:prstClr val="black">
                    <a:lumMod val="85000"/>
                    <a:lumOff val="15000"/>
                  </a:prstClr>
                </a:solidFill>
              </a:rPr>
              <a:t>Literacy and English language acquisition</a:t>
            </a:r>
          </a:p>
          <a:p>
            <a:pPr marR="11206" lvl="1">
              <a:lnSpc>
                <a:spcPct val="114000"/>
              </a:lnSpc>
              <a:spcBef>
                <a:spcPts val="0"/>
              </a:spcBef>
              <a:buClr>
                <a:prstClr val="black">
                  <a:lumMod val="85000"/>
                  <a:lumOff val="15000"/>
                </a:prstClr>
              </a:buClr>
              <a:tabLst>
                <a:tab pos="313221" algn="l"/>
              </a:tabLst>
            </a:pPr>
            <a:r>
              <a:rPr lang="en-US" dirty="0" smtClean="0">
                <a:solidFill>
                  <a:prstClr val="black">
                    <a:lumMod val="85000"/>
                    <a:lumOff val="15000"/>
                  </a:prstClr>
                </a:solidFill>
              </a:rPr>
              <a:t>Instruction on the rights and responsibilities of citizenship and civic participation</a:t>
            </a:r>
          </a:p>
          <a:p>
            <a:pPr marR="11206" lvl="1">
              <a:lnSpc>
                <a:spcPct val="114000"/>
              </a:lnSpc>
              <a:spcBef>
                <a:spcPts val="0"/>
              </a:spcBef>
              <a:buClr>
                <a:prstClr val="black">
                  <a:lumMod val="85000"/>
                  <a:lumOff val="15000"/>
                </a:prstClr>
              </a:buClr>
              <a:tabLst>
                <a:tab pos="313221" algn="l"/>
              </a:tabLst>
            </a:pPr>
            <a:r>
              <a:rPr lang="en-US" dirty="0" smtClean="0">
                <a:solidFill>
                  <a:prstClr val="black">
                    <a:lumMod val="85000"/>
                    <a:lumOff val="15000"/>
                  </a:prstClr>
                </a:solidFill>
              </a:rPr>
              <a:t>Should include workforce training</a:t>
            </a:r>
          </a:p>
          <a:p>
            <a:endParaRPr lang="en-US" dirty="0"/>
          </a:p>
        </p:txBody>
      </p:sp>
      <p:pic>
        <p:nvPicPr>
          <p:cNvPr id="3074" name="Picture 2" descr="C:\Users\gsaunders\AppData\Local\Microsoft\Windows\Temporary Internet Files\Content.IE5\2VMJE94Q\literatura-201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5410200"/>
            <a:ext cx="1715908" cy="1356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126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t>		USCIS Information</a:t>
            </a:r>
            <a:endParaRPr lang="en-US" dirty="0"/>
          </a:p>
        </p:txBody>
      </p:sp>
      <p:sp>
        <p:nvSpPr>
          <p:cNvPr id="3" name="Content Placeholder 2"/>
          <p:cNvSpPr>
            <a:spLocks noGrp="1"/>
          </p:cNvSpPr>
          <p:nvPr>
            <p:ph idx="1"/>
          </p:nvPr>
        </p:nvSpPr>
        <p:spPr>
          <a:xfrm>
            <a:off x="457200" y="2209800"/>
            <a:ext cx="8229600" cy="4325112"/>
          </a:xfrm>
        </p:spPr>
        <p:txBody>
          <a:bodyPr>
            <a:normAutofit fontScale="70000" lnSpcReduction="20000"/>
          </a:bodyPr>
          <a:lstStyle/>
          <a:p>
            <a:endParaRPr lang="en-US" dirty="0" smtClean="0"/>
          </a:p>
          <a:p>
            <a:r>
              <a:rPr lang="en-US" dirty="0" smtClean="0"/>
              <a:t>From 2009-2014, over 4.2 million people </a:t>
            </a:r>
            <a:r>
              <a:rPr lang="en-US" dirty="0" smtClean="0"/>
              <a:t>were naturalized</a:t>
            </a:r>
            <a:endParaRPr lang="en-US" dirty="0" smtClean="0"/>
          </a:p>
          <a:p>
            <a:pPr marL="109728" indent="0">
              <a:buNone/>
            </a:pPr>
            <a:endParaRPr lang="en-US" dirty="0" smtClean="0"/>
          </a:p>
          <a:p>
            <a:r>
              <a:rPr lang="en-US" dirty="0" smtClean="0"/>
              <a:t>The </a:t>
            </a:r>
            <a:r>
              <a:rPr lang="en-US" dirty="0"/>
              <a:t>USCIS Office of </a:t>
            </a:r>
            <a:r>
              <a:rPr lang="en-US" dirty="0" smtClean="0"/>
              <a:t>Citizenship:</a:t>
            </a:r>
          </a:p>
          <a:p>
            <a:pPr lvl="2"/>
            <a:r>
              <a:rPr lang="en-US" dirty="0"/>
              <a:t>P</a:t>
            </a:r>
            <a:r>
              <a:rPr lang="en-US" dirty="0" smtClean="0"/>
              <a:t>romotes </a:t>
            </a:r>
            <a:r>
              <a:rPr lang="en-US" dirty="0"/>
              <a:t>instruction and training about the rights and responsibilities of U.S. </a:t>
            </a:r>
            <a:r>
              <a:rPr lang="en-US" dirty="0" smtClean="0"/>
              <a:t>citizenship</a:t>
            </a:r>
          </a:p>
          <a:p>
            <a:pPr lvl="2"/>
            <a:endParaRPr lang="en-US" dirty="0" smtClean="0"/>
          </a:p>
          <a:p>
            <a:pPr lvl="2"/>
            <a:r>
              <a:rPr lang="en-US" dirty="0" smtClean="0"/>
              <a:t>Provides </a:t>
            </a:r>
            <a:r>
              <a:rPr lang="en-US" dirty="0"/>
              <a:t>permanent residents with information and other tools to </a:t>
            </a:r>
            <a:r>
              <a:rPr lang="en-US" dirty="0" smtClean="0"/>
              <a:t>for integration into </a:t>
            </a:r>
            <a:r>
              <a:rPr lang="en-US" dirty="0"/>
              <a:t>American </a:t>
            </a:r>
            <a:r>
              <a:rPr lang="en-US" dirty="0" smtClean="0"/>
              <a:t>culture</a:t>
            </a:r>
            <a:r>
              <a:rPr lang="en-US" dirty="0"/>
              <a:t> </a:t>
            </a:r>
            <a:endParaRPr lang="en-US" dirty="0" smtClean="0"/>
          </a:p>
          <a:p>
            <a:pPr marL="109728" indent="0">
              <a:buNone/>
            </a:pPr>
            <a:endParaRPr lang="en-US" dirty="0" smtClean="0"/>
          </a:p>
          <a:p>
            <a:r>
              <a:rPr lang="en-US" dirty="0"/>
              <a:t>The </a:t>
            </a:r>
            <a:r>
              <a:rPr lang="en-US" dirty="0" smtClean="0"/>
              <a:t>U.C. Citizenship Test:</a:t>
            </a:r>
            <a:r>
              <a:rPr lang="en-US" dirty="0"/>
              <a:t> </a:t>
            </a:r>
            <a:endParaRPr lang="en-US" dirty="0" smtClean="0"/>
          </a:p>
          <a:p>
            <a:pPr lvl="2"/>
            <a:r>
              <a:rPr lang="en-US" dirty="0"/>
              <a:t>Emphasizes the founding principles of American democracy and the rights and responsibilities of U.S. citizenship</a:t>
            </a:r>
          </a:p>
          <a:p>
            <a:pPr lvl="2"/>
            <a:endParaRPr lang="en-US" dirty="0">
              <a:solidFill>
                <a:schemeClr val="tx1"/>
              </a:solidFill>
            </a:endParaRPr>
          </a:p>
          <a:p>
            <a:pPr lvl="2"/>
            <a:r>
              <a:rPr lang="en-US" dirty="0"/>
              <a:t>Incorporates writing, interviewing and reading is important as it is part of the test!</a:t>
            </a:r>
          </a:p>
        </p:txBody>
      </p:sp>
      <p:pic>
        <p:nvPicPr>
          <p:cNvPr id="4098" name="Picture 2" descr="Image result for usci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0"/>
            <a:ext cx="3733801"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239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pPr algn="ctr"/>
            <a:r>
              <a:rPr lang="en-US" dirty="0" smtClean="0"/>
              <a:t>How do we connect it all? </a:t>
            </a:r>
            <a:endParaRPr lang="en-US" dirty="0"/>
          </a:p>
        </p:txBody>
      </p:sp>
      <p:sp>
        <p:nvSpPr>
          <p:cNvPr id="3" name="Content Placeholder 2"/>
          <p:cNvSpPr>
            <a:spLocks noGrp="1"/>
          </p:cNvSpPr>
          <p:nvPr>
            <p:ph idx="1"/>
          </p:nvPr>
        </p:nvSpPr>
        <p:spPr>
          <a:xfrm>
            <a:off x="457200" y="1752600"/>
            <a:ext cx="8229600" cy="4325112"/>
          </a:xfrm>
        </p:spPr>
        <p:txBody>
          <a:bodyPr>
            <a:normAutofit lnSpcReduction="10000"/>
          </a:bodyPr>
          <a:lstStyle/>
          <a:p>
            <a:pPr marL="109728" indent="0">
              <a:buNone/>
            </a:pPr>
            <a:r>
              <a:rPr lang="en-US" dirty="0" smtClean="0"/>
              <a:t>ESLPAC wanted to create a useful tool to support the field in civics integration</a:t>
            </a:r>
          </a:p>
          <a:p>
            <a:pPr marL="109728" indent="0">
              <a:buNone/>
            </a:pPr>
            <a:endParaRPr lang="en-US" dirty="0" smtClean="0"/>
          </a:p>
          <a:p>
            <a:pPr marL="109728" indent="0">
              <a:buNone/>
            </a:pPr>
            <a:r>
              <a:rPr lang="en-US" dirty="0" smtClean="0"/>
              <a:t>Our committee goals were to create a tool that is:</a:t>
            </a:r>
          </a:p>
          <a:p>
            <a:r>
              <a:rPr lang="en-US" dirty="0" smtClean="0"/>
              <a:t>Easy to read </a:t>
            </a:r>
          </a:p>
          <a:p>
            <a:r>
              <a:rPr lang="en-US" dirty="0" smtClean="0"/>
              <a:t>Can be scaffold at different levels</a:t>
            </a:r>
          </a:p>
          <a:p>
            <a:r>
              <a:rPr lang="en-US" dirty="0"/>
              <a:t>I</a:t>
            </a:r>
            <a:r>
              <a:rPr lang="en-US" dirty="0" smtClean="0"/>
              <a:t>ncorporates the College and Career Readiness Standards (CCRS)</a:t>
            </a:r>
          </a:p>
          <a:p>
            <a:r>
              <a:rPr lang="en-US" dirty="0" smtClean="0"/>
              <a:t>Aligns with the USCIS citizenship test</a:t>
            </a:r>
          </a:p>
          <a:p>
            <a:r>
              <a:rPr lang="en-US" dirty="0" smtClean="0"/>
              <a:t>Includes helpful resources</a:t>
            </a:r>
            <a:endParaRPr lang="en-US" dirty="0"/>
          </a:p>
        </p:txBody>
      </p:sp>
    </p:spTree>
    <p:extLst>
      <p:ext uri="{BB962C8B-B14F-4D97-AF65-F5344CB8AC3E}">
        <p14:creationId xmlns:p14="http://schemas.microsoft.com/office/powerpoint/2010/main" val="405720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600200"/>
          </a:xfrm>
        </p:spPr>
        <p:txBody>
          <a:bodyPr>
            <a:normAutofit/>
          </a:bodyPr>
          <a:lstStyle/>
          <a:p>
            <a:pPr algn="ctr"/>
            <a:r>
              <a:rPr lang="en-US" dirty="0" smtClean="0"/>
              <a:t>The Civics </a:t>
            </a:r>
            <a:r>
              <a:rPr lang="en-US" dirty="0"/>
              <a:t>Integration </a:t>
            </a:r>
            <a:r>
              <a:rPr lang="en-US" dirty="0" smtClean="0"/>
              <a:t>Table </a:t>
            </a:r>
            <a:br>
              <a:rPr lang="en-US" dirty="0" smtClean="0"/>
            </a:br>
            <a:r>
              <a:rPr lang="en-US" sz="2200" dirty="0" smtClean="0"/>
              <a:t>using  the 100-Question Citizenship </a:t>
            </a:r>
            <a:r>
              <a:rPr lang="en-US" sz="2200" dirty="0"/>
              <a:t>Test</a:t>
            </a:r>
          </a:p>
        </p:txBody>
      </p:sp>
      <p:sp>
        <p:nvSpPr>
          <p:cNvPr id="5" name="Rectangle 1"/>
          <p:cNvSpPr>
            <a:spLocks noChangeArrowheads="1"/>
          </p:cNvSpPr>
          <p:nvPr/>
        </p:nvSpPr>
        <p:spPr bwMode="auto">
          <a:xfrm>
            <a:off x="152400" y="2362200"/>
            <a:ext cx="7924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28600" algn="ctr"/>
                <a:tab pos="1146175" algn="ctr"/>
              </a:tabLst>
              <a:defRPr>
                <a:solidFill>
                  <a:schemeClr val="tx1"/>
                </a:solidFill>
                <a:latin typeface="Arial" pitchFamily="34" charset="0"/>
                <a:cs typeface="Arial" pitchFamily="34" charset="0"/>
              </a:defRPr>
            </a:lvl1pPr>
            <a:lvl2pPr fontAlgn="base">
              <a:spcBef>
                <a:spcPct val="0"/>
              </a:spcBef>
              <a:spcAft>
                <a:spcPct val="0"/>
              </a:spcAft>
              <a:tabLst>
                <a:tab pos="228600" algn="ctr"/>
                <a:tab pos="1146175" algn="ctr"/>
              </a:tabLst>
              <a:defRPr>
                <a:solidFill>
                  <a:schemeClr val="tx1"/>
                </a:solidFill>
                <a:latin typeface="Arial" pitchFamily="34" charset="0"/>
                <a:cs typeface="Arial" pitchFamily="34" charset="0"/>
              </a:defRPr>
            </a:lvl2pPr>
            <a:lvl3pPr fontAlgn="base">
              <a:spcBef>
                <a:spcPct val="0"/>
              </a:spcBef>
              <a:spcAft>
                <a:spcPct val="0"/>
              </a:spcAft>
              <a:tabLst>
                <a:tab pos="228600" algn="ctr"/>
                <a:tab pos="1146175" algn="ctr"/>
              </a:tabLst>
              <a:defRPr>
                <a:solidFill>
                  <a:schemeClr val="tx1"/>
                </a:solidFill>
                <a:latin typeface="Arial" pitchFamily="34" charset="0"/>
                <a:cs typeface="Arial" pitchFamily="34" charset="0"/>
              </a:defRPr>
            </a:lvl3pPr>
            <a:lvl4pPr fontAlgn="base">
              <a:spcBef>
                <a:spcPct val="0"/>
              </a:spcBef>
              <a:spcAft>
                <a:spcPct val="0"/>
              </a:spcAft>
              <a:tabLst>
                <a:tab pos="228600" algn="ctr"/>
                <a:tab pos="1146175" algn="ctr"/>
              </a:tabLst>
              <a:defRPr>
                <a:solidFill>
                  <a:schemeClr val="tx1"/>
                </a:solidFill>
                <a:latin typeface="Arial" pitchFamily="34" charset="0"/>
                <a:cs typeface="Arial" pitchFamily="34" charset="0"/>
              </a:defRPr>
            </a:lvl4pPr>
            <a:lvl5pPr fontAlgn="base">
              <a:spcBef>
                <a:spcPct val="0"/>
              </a:spcBef>
              <a:spcAft>
                <a:spcPct val="0"/>
              </a:spcAft>
              <a:tabLst>
                <a:tab pos="228600" algn="ctr"/>
                <a:tab pos="1146175" algn="ctr"/>
              </a:tabLst>
              <a:defRPr>
                <a:solidFill>
                  <a:schemeClr val="tx1"/>
                </a:solidFill>
                <a:latin typeface="Arial" pitchFamily="34" charset="0"/>
                <a:cs typeface="Arial" pitchFamily="34" charset="0"/>
              </a:defRPr>
            </a:lvl5pPr>
            <a:lvl6pPr fontAlgn="base">
              <a:spcBef>
                <a:spcPct val="0"/>
              </a:spcBef>
              <a:spcAft>
                <a:spcPct val="0"/>
              </a:spcAft>
              <a:tabLst>
                <a:tab pos="228600" algn="ctr"/>
                <a:tab pos="1146175" algn="ctr"/>
              </a:tabLst>
              <a:defRPr>
                <a:solidFill>
                  <a:schemeClr val="tx1"/>
                </a:solidFill>
                <a:latin typeface="Arial" pitchFamily="34" charset="0"/>
                <a:cs typeface="Arial" pitchFamily="34" charset="0"/>
              </a:defRPr>
            </a:lvl6pPr>
            <a:lvl7pPr fontAlgn="base">
              <a:spcBef>
                <a:spcPct val="0"/>
              </a:spcBef>
              <a:spcAft>
                <a:spcPct val="0"/>
              </a:spcAft>
              <a:tabLst>
                <a:tab pos="228600" algn="ctr"/>
                <a:tab pos="1146175" algn="ctr"/>
              </a:tabLst>
              <a:defRPr>
                <a:solidFill>
                  <a:schemeClr val="tx1"/>
                </a:solidFill>
                <a:latin typeface="Arial" pitchFamily="34" charset="0"/>
                <a:cs typeface="Arial" pitchFamily="34" charset="0"/>
              </a:defRPr>
            </a:lvl7pPr>
            <a:lvl8pPr fontAlgn="base">
              <a:spcBef>
                <a:spcPct val="0"/>
              </a:spcBef>
              <a:spcAft>
                <a:spcPct val="0"/>
              </a:spcAft>
              <a:tabLst>
                <a:tab pos="228600" algn="ctr"/>
                <a:tab pos="1146175" algn="ctr"/>
              </a:tabLst>
              <a:defRPr>
                <a:solidFill>
                  <a:schemeClr val="tx1"/>
                </a:solidFill>
                <a:latin typeface="Arial" pitchFamily="34" charset="0"/>
                <a:cs typeface="Arial" pitchFamily="34" charset="0"/>
              </a:defRPr>
            </a:lvl8pPr>
            <a:lvl9pPr fontAlgn="base">
              <a:spcBef>
                <a:spcPct val="0"/>
              </a:spcBef>
              <a:spcAft>
                <a:spcPct val="0"/>
              </a:spcAft>
              <a:tabLst>
                <a:tab pos="228600" algn="ctr"/>
                <a:tab pos="1146175"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28600" algn="ctr"/>
                <a:tab pos="1146175" algn="ctr"/>
              </a:tabLst>
            </a:pPr>
            <a:r>
              <a:rPr kumimoji="0" lang="en-US" alt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American History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40467995"/>
              </p:ext>
            </p:extLst>
          </p:nvPr>
        </p:nvGraphicFramePr>
        <p:xfrm>
          <a:off x="152398" y="2700754"/>
          <a:ext cx="8839202" cy="3667216"/>
        </p:xfrm>
        <a:graphic>
          <a:graphicData uri="http://schemas.openxmlformats.org/drawingml/2006/table">
            <a:tbl>
              <a:tblPr firstRow="1" firstCol="1" bandRow="1">
                <a:tableStyleId>{5C22544A-7EE6-4342-B048-85BDC9FD1C3A}</a:tableStyleId>
              </a:tblPr>
              <a:tblGrid>
                <a:gridCol w="438301"/>
                <a:gridCol w="3748688"/>
                <a:gridCol w="1147013"/>
                <a:gridCol w="1082237"/>
                <a:gridCol w="1356163"/>
                <a:gridCol w="1066800"/>
              </a:tblGrid>
              <a:tr h="507135">
                <a:tc>
                  <a:txBody>
                    <a:bodyPr/>
                    <a:lstStyle/>
                    <a:p>
                      <a:pPr marL="0" marR="0">
                        <a:lnSpc>
                          <a:spcPct val="115000"/>
                        </a:lnSpc>
                        <a:spcBef>
                          <a:spcPts val="0"/>
                        </a:spcBef>
                        <a:spcAft>
                          <a:spcPts val="0"/>
                        </a:spcAft>
                      </a:pPr>
                      <a:r>
                        <a:rPr lang="en-US" sz="14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Question</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Emergent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Beginning</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Intermediate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Advanced</a:t>
                      </a:r>
                      <a:endParaRPr lang="en-US" sz="1100">
                        <a:effectLst/>
                        <a:latin typeface="Calibri"/>
                        <a:ea typeface="Calibri"/>
                        <a:cs typeface="Times New Roman"/>
                      </a:endParaRPr>
                    </a:p>
                  </a:txBody>
                  <a:tcPr marL="68580" marR="68580" marT="0" marB="0"/>
                </a:tc>
              </a:tr>
              <a:tr h="828689">
                <a:tc>
                  <a:txBody>
                    <a:bodyPr/>
                    <a:lstStyle/>
                    <a:p>
                      <a:pPr marL="0" marR="0">
                        <a:lnSpc>
                          <a:spcPct val="115000"/>
                        </a:lnSpc>
                        <a:spcBef>
                          <a:spcPts val="0"/>
                        </a:spcBef>
                        <a:spcAft>
                          <a:spcPts val="600"/>
                        </a:spcAft>
                      </a:pPr>
                      <a:r>
                        <a:rPr lang="en-US" sz="1100">
                          <a:effectLst/>
                        </a:rPr>
                        <a:t>58</a:t>
                      </a:r>
                      <a:endParaRPr lang="en-US" sz="1100">
                        <a:effectLst/>
                        <a:latin typeface="Calibri"/>
                        <a:ea typeface="Calibri"/>
                        <a:cs typeface="Times New Roman"/>
                      </a:endParaRPr>
                    </a:p>
                  </a:txBody>
                  <a:tcPr marL="68580" marR="68580" marT="0" marB="0"/>
                </a:tc>
                <a:tc>
                  <a:txBody>
                    <a:bodyPr/>
                    <a:lstStyle/>
                    <a:p>
                      <a:pPr marL="0" marR="0">
                        <a:lnSpc>
                          <a:spcPct val="112000"/>
                        </a:lnSpc>
                        <a:spcBef>
                          <a:spcPts val="0"/>
                        </a:spcBef>
                        <a:spcAft>
                          <a:spcPts val="210"/>
                        </a:spcAft>
                      </a:pPr>
                      <a:r>
                        <a:rPr lang="en-US" sz="1100" dirty="0">
                          <a:effectLst/>
                        </a:rPr>
                        <a:t>What is </a:t>
                      </a:r>
                      <a:r>
                        <a:rPr lang="en-US" sz="1100" u="sng" dirty="0">
                          <a:effectLst/>
                          <a:uFill>
                            <a:solidFill>
                              <a:srgbClr val="000000"/>
                            </a:solidFill>
                          </a:uFill>
                        </a:rPr>
                        <a:t>one</a:t>
                      </a:r>
                      <a:r>
                        <a:rPr lang="en-US" sz="1100" dirty="0">
                          <a:effectLst/>
                        </a:rPr>
                        <a:t> reason colonists came to America?</a:t>
                      </a:r>
                    </a:p>
                    <a:p>
                      <a:pPr marL="0" marR="0">
                        <a:lnSpc>
                          <a:spcPct val="112000"/>
                        </a:lnSpc>
                        <a:spcBef>
                          <a:spcPts val="0"/>
                        </a:spcBef>
                        <a:spcAft>
                          <a:spcPts val="215"/>
                        </a:spcAft>
                        <a:tabLst>
                          <a:tab pos="228600" algn="ctr"/>
                          <a:tab pos="800100" algn="ctr"/>
                        </a:tabLst>
                      </a:pPr>
                      <a:r>
                        <a:rPr lang="en-US" sz="1100" dirty="0">
                          <a:effectLst/>
                        </a:rPr>
                        <a:t>freedom	 ▪  political liberty  ▪  escape persecution</a:t>
                      </a:r>
                    </a:p>
                    <a:p>
                      <a:pPr marL="0" marR="0">
                        <a:lnSpc>
                          <a:spcPct val="112000"/>
                        </a:lnSpc>
                        <a:spcBef>
                          <a:spcPts val="0"/>
                        </a:spcBef>
                        <a:spcAft>
                          <a:spcPts val="215"/>
                        </a:spcAft>
                        <a:tabLst>
                          <a:tab pos="228600" algn="ctr"/>
                          <a:tab pos="1063625" algn="ctr"/>
                        </a:tabLst>
                      </a:pPr>
                      <a:r>
                        <a:rPr lang="en-US" sz="1100" dirty="0">
                          <a:effectLst/>
                        </a:rPr>
                        <a:t>	religious </a:t>
                      </a:r>
                      <a:r>
                        <a:rPr lang="en-US" sz="1100" dirty="0" smtClean="0">
                          <a:effectLst/>
                        </a:rPr>
                        <a:t>freedom </a:t>
                      </a:r>
                      <a:r>
                        <a:rPr lang="en-US" sz="1100" dirty="0">
                          <a:effectLst/>
                        </a:rPr>
                        <a:t>▪  economic </a:t>
                      </a:r>
                      <a:r>
                        <a:rPr lang="en-US" sz="1100" dirty="0" smtClean="0">
                          <a:effectLst/>
                        </a:rPr>
                        <a:t> opportunity  </a:t>
                      </a:r>
                      <a:r>
                        <a:rPr lang="en-US" sz="1100" dirty="0">
                          <a:effectLst/>
                        </a:rPr>
                        <a:t>▪  practice their religion   </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r>
              <a:tr h="608392">
                <a:tc>
                  <a:txBody>
                    <a:bodyPr/>
                    <a:lstStyle/>
                    <a:p>
                      <a:pPr marL="0" marR="0">
                        <a:lnSpc>
                          <a:spcPct val="112000"/>
                        </a:lnSpc>
                        <a:spcBef>
                          <a:spcPts val="0"/>
                        </a:spcBef>
                        <a:spcAft>
                          <a:spcPts val="210"/>
                        </a:spcAft>
                      </a:pPr>
                      <a:r>
                        <a:rPr lang="en-US" sz="1100">
                          <a:effectLst/>
                        </a:rPr>
                        <a:t>59</a:t>
                      </a:r>
                      <a:endParaRPr lang="en-US" sz="1100">
                        <a:effectLst/>
                        <a:latin typeface="Calibri"/>
                        <a:ea typeface="Calibri"/>
                        <a:cs typeface="Times New Roman"/>
                      </a:endParaRPr>
                    </a:p>
                  </a:txBody>
                  <a:tcPr marL="68580" marR="68580" marT="0" marB="0"/>
                </a:tc>
                <a:tc>
                  <a:txBody>
                    <a:bodyPr/>
                    <a:lstStyle/>
                    <a:p>
                      <a:pPr marL="0" marR="0">
                        <a:lnSpc>
                          <a:spcPct val="112000"/>
                        </a:lnSpc>
                        <a:spcBef>
                          <a:spcPts val="0"/>
                        </a:spcBef>
                        <a:spcAft>
                          <a:spcPts val="210"/>
                        </a:spcAft>
                      </a:pPr>
                      <a:r>
                        <a:rPr lang="en-US" sz="1100" dirty="0">
                          <a:effectLst/>
                        </a:rPr>
                        <a:t>Who lived in America before the Europeans arrived?</a:t>
                      </a:r>
                    </a:p>
                    <a:p>
                      <a:pPr marL="0" marR="0">
                        <a:lnSpc>
                          <a:spcPct val="112000"/>
                        </a:lnSpc>
                        <a:spcBef>
                          <a:spcPts val="0"/>
                        </a:spcBef>
                        <a:spcAft>
                          <a:spcPts val="215"/>
                        </a:spcAft>
                        <a:tabLst>
                          <a:tab pos="228600" algn="ctr"/>
                          <a:tab pos="1071245" algn="ctr"/>
                        </a:tabLst>
                      </a:pPr>
                      <a:r>
                        <a:rPr lang="en-US" sz="1100" dirty="0">
                          <a:effectLst/>
                        </a:rPr>
                        <a:t>American </a:t>
                      </a:r>
                      <a:r>
                        <a:rPr lang="en-US" sz="1100" dirty="0" smtClean="0">
                          <a:effectLst/>
                        </a:rPr>
                        <a:t>Indians </a:t>
                      </a:r>
                      <a:r>
                        <a:rPr lang="en-US" sz="1100" dirty="0">
                          <a:effectLst/>
                        </a:rPr>
                        <a:t>▪  Native Americans</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r>
              <a:tr h="388095">
                <a:tc>
                  <a:txBody>
                    <a:bodyPr/>
                    <a:lstStyle/>
                    <a:p>
                      <a:pPr marL="0" marR="0">
                        <a:lnSpc>
                          <a:spcPct val="115000"/>
                        </a:lnSpc>
                        <a:spcBef>
                          <a:spcPts val="0"/>
                        </a:spcBef>
                        <a:spcAft>
                          <a:spcPts val="0"/>
                        </a:spcAft>
                      </a:pPr>
                      <a:r>
                        <a:rPr lang="en-US" sz="1100">
                          <a:effectLst/>
                        </a:rPr>
                        <a:t>60</a:t>
                      </a:r>
                      <a:endParaRPr lang="en-US" sz="1100">
                        <a:effectLst/>
                        <a:latin typeface="Calibri"/>
                        <a:ea typeface="Calibri"/>
                        <a:cs typeface="Times New Roman"/>
                      </a:endParaRPr>
                    </a:p>
                  </a:txBody>
                  <a:tcPr marL="68580" marR="68580" marT="0" marB="0"/>
                </a:tc>
                <a:tc>
                  <a:txBody>
                    <a:bodyPr/>
                    <a:lstStyle/>
                    <a:p>
                      <a:pPr marL="0" marR="0">
                        <a:lnSpc>
                          <a:spcPct val="112000"/>
                        </a:lnSpc>
                        <a:spcBef>
                          <a:spcPts val="0"/>
                        </a:spcBef>
                        <a:spcAft>
                          <a:spcPts val="210"/>
                        </a:spcAft>
                      </a:pPr>
                      <a:r>
                        <a:rPr lang="en-US" sz="1100" dirty="0">
                          <a:effectLst/>
                        </a:rPr>
                        <a:t>What group of people was taken to America and sold as slaves? </a:t>
                      </a:r>
                      <a:r>
                        <a:rPr lang="en-US" sz="1100" dirty="0" smtClean="0">
                          <a:effectLst/>
                        </a:rPr>
                        <a:t>Africans</a:t>
                      </a:r>
                      <a:r>
                        <a:rPr lang="en-US" sz="1100" baseline="0" dirty="0" smtClean="0">
                          <a:effectLst/>
                        </a:rPr>
                        <a:t> </a:t>
                      </a:r>
                      <a:r>
                        <a:rPr lang="en-US" sz="1100" dirty="0" smtClean="0">
                          <a:effectLst/>
                        </a:rPr>
                        <a:t> </a:t>
                      </a:r>
                      <a:r>
                        <a:rPr lang="en-US" sz="1100" dirty="0">
                          <a:effectLst/>
                        </a:rPr>
                        <a:t>▪  people from Africa</a:t>
                      </a:r>
                      <a:endParaRPr lang="en-US" sz="1100" dirty="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r>
              <a:tr h="1334905">
                <a:tc>
                  <a:txBody>
                    <a:bodyPr/>
                    <a:lstStyle/>
                    <a:p>
                      <a:pPr marL="0" marR="0">
                        <a:lnSpc>
                          <a:spcPct val="112000"/>
                        </a:lnSpc>
                        <a:spcBef>
                          <a:spcPts val="0"/>
                        </a:spcBef>
                        <a:spcAft>
                          <a:spcPts val="210"/>
                        </a:spcAft>
                      </a:pPr>
                      <a:r>
                        <a:rPr lang="en-US" sz="1100">
                          <a:effectLst/>
                        </a:rPr>
                        <a:t>61</a:t>
                      </a:r>
                      <a:endParaRPr lang="en-US" sz="1100">
                        <a:effectLst/>
                        <a:latin typeface="Calibri"/>
                        <a:ea typeface="Calibri"/>
                        <a:cs typeface="Times New Roman"/>
                      </a:endParaRPr>
                    </a:p>
                  </a:txBody>
                  <a:tcPr marL="68580" marR="68580" marT="0" marB="0"/>
                </a:tc>
                <a:tc>
                  <a:txBody>
                    <a:bodyPr/>
                    <a:lstStyle/>
                    <a:p>
                      <a:pPr marL="0" marR="0">
                        <a:lnSpc>
                          <a:spcPct val="112000"/>
                        </a:lnSpc>
                        <a:spcBef>
                          <a:spcPts val="0"/>
                        </a:spcBef>
                        <a:spcAft>
                          <a:spcPts val="205"/>
                        </a:spcAft>
                      </a:pPr>
                      <a:r>
                        <a:rPr lang="en-US" sz="1100" dirty="0">
                          <a:effectLst/>
                        </a:rPr>
                        <a:t>Why did the colonists fight the British?</a:t>
                      </a:r>
                    </a:p>
                    <a:p>
                      <a:pPr marL="171450" marR="0" indent="-171450">
                        <a:lnSpc>
                          <a:spcPct val="112000"/>
                        </a:lnSpc>
                        <a:spcBef>
                          <a:spcPts val="0"/>
                        </a:spcBef>
                        <a:spcAft>
                          <a:spcPts val="215"/>
                        </a:spcAft>
                        <a:buFont typeface="Arial" panose="020B0604020202020204" pitchFamily="34" charset="0"/>
                        <a:buChar char="•"/>
                        <a:tabLst>
                          <a:tab pos="228600" algn="ctr"/>
                          <a:tab pos="2113280" algn="ctr"/>
                        </a:tabLst>
                      </a:pPr>
                      <a:r>
                        <a:rPr lang="en-US" sz="1100" dirty="0">
                          <a:effectLst/>
                        </a:rPr>
                        <a:t>because of high taxes (taxation without representation)</a:t>
                      </a:r>
                    </a:p>
                    <a:p>
                      <a:pPr marL="171450" marR="0" indent="-171450">
                        <a:lnSpc>
                          <a:spcPct val="112000"/>
                        </a:lnSpc>
                        <a:spcBef>
                          <a:spcPts val="0"/>
                        </a:spcBef>
                        <a:spcAft>
                          <a:spcPts val="215"/>
                        </a:spcAft>
                        <a:buFont typeface="Arial" panose="020B0604020202020204" pitchFamily="34" charset="0"/>
                        <a:buChar char="•"/>
                        <a:tabLst>
                          <a:tab pos="228600" algn="ctr"/>
                          <a:tab pos="2546350" algn="ctr"/>
                        </a:tabLst>
                      </a:pPr>
                      <a:r>
                        <a:rPr lang="en-US" sz="1100" dirty="0">
                          <a:effectLst/>
                        </a:rPr>
                        <a:t>	because the British army stayed in their houses (boarding, quartering)</a:t>
                      </a:r>
                    </a:p>
                    <a:p>
                      <a:pPr marL="171450" marR="0" indent="-171450">
                        <a:lnSpc>
                          <a:spcPct val="112000"/>
                        </a:lnSpc>
                        <a:spcBef>
                          <a:spcPts val="0"/>
                        </a:spcBef>
                        <a:spcAft>
                          <a:spcPts val="700"/>
                        </a:spcAft>
                        <a:buFont typeface="Arial" panose="020B0604020202020204" pitchFamily="34" charset="0"/>
                        <a:buChar char="•"/>
                        <a:tabLst>
                          <a:tab pos="228600" algn="ctr"/>
                          <a:tab pos="1725930" algn="ctr"/>
                        </a:tabLst>
                      </a:pPr>
                      <a:r>
                        <a:rPr lang="en-US" sz="1100" dirty="0">
                          <a:effectLst/>
                        </a:rPr>
                        <a:t>	because they didn’t have self-government</a:t>
                      </a:r>
                    </a:p>
                    <a:p>
                      <a:pPr marL="0" marR="0">
                        <a:lnSpc>
                          <a:spcPct val="112000"/>
                        </a:lnSpc>
                        <a:spcBef>
                          <a:spcPts val="0"/>
                        </a:spcBef>
                        <a:spcAft>
                          <a:spcPts val="215"/>
                        </a:spcAft>
                        <a:tabLst>
                          <a:tab pos="228600" algn="ctr"/>
                          <a:tab pos="1145540" algn="ctr"/>
                        </a:tabLs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a:effectLst/>
                          <a:sym typeface="Wingdings"/>
                        </a:rPr>
                        <a:t></a:t>
                      </a:r>
                      <a:endParaRPr lang="en-US" sz="1100">
                        <a:effectLst/>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a:effectLst/>
                          <a:sym typeface="Wingdings"/>
                        </a:rPr>
                        <a:t></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5385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Implementing the Table	</a:t>
            </a:r>
            <a:endParaRPr lang="en-US" dirty="0"/>
          </a:p>
        </p:txBody>
      </p:sp>
      <p:sp>
        <p:nvSpPr>
          <p:cNvPr id="3" name="Content Placeholder 2"/>
          <p:cNvSpPr>
            <a:spLocks noGrp="1"/>
          </p:cNvSpPr>
          <p:nvPr>
            <p:ph idx="1"/>
          </p:nvPr>
        </p:nvSpPr>
        <p:spPr>
          <a:xfrm>
            <a:off x="457200" y="1981200"/>
            <a:ext cx="8229600" cy="4325112"/>
          </a:xfrm>
        </p:spPr>
        <p:txBody>
          <a:bodyPr>
            <a:normAutofit fontScale="92500" lnSpcReduction="20000"/>
          </a:bodyPr>
          <a:lstStyle/>
          <a:p>
            <a:r>
              <a:rPr lang="en-US" dirty="0" smtClean="0"/>
              <a:t>Emergent/Beginning Level: </a:t>
            </a:r>
          </a:p>
          <a:p>
            <a:pPr lvl="1"/>
            <a:r>
              <a:rPr lang="en-US" dirty="0" smtClean="0">
                <a:solidFill>
                  <a:schemeClr val="tx1"/>
                </a:solidFill>
              </a:rPr>
              <a:t>readers </a:t>
            </a:r>
            <a:r>
              <a:rPr lang="en-US" dirty="0">
                <a:solidFill>
                  <a:schemeClr val="tx1"/>
                </a:solidFill>
              </a:rPr>
              <a:t>can respond to concrete representations of new information/concepts.  </a:t>
            </a:r>
            <a:r>
              <a:rPr lang="en-US" dirty="0" smtClean="0">
                <a:solidFill>
                  <a:schemeClr val="tx1"/>
                </a:solidFill>
              </a:rPr>
              <a:t>(i.e.: pictures</a:t>
            </a:r>
            <a:r>
              <a:rPr lang="en-US" dirty="0">
                <a:solidFill>
                  <a:schemeClr val="tx1"/>
                </a:solidFill>
              </a:rPr>
              <a:t>, symbols, drawings, </a:t>
            </a:r>
            <a:r>
              <a:rPr lang="en-US" dirty="0" smtClean="0">
                <a:solidFill>
                  <a:schemeClr val="tx1"/>
                </a:solidFill>
              </a:rPr>
              <a:t>recordings, signs, etc.)</a:t>
            </a:r>
            <a:endParaRPr lang="en-US" dirty="0">
              <a:solidFill>
                <a:schemeClr val="tx1"/>
              </a:solidFill>
            </a:endParaRPr>
          </a:p>
          <a:p>
            <a:endParaRPr lang="en-US" dirty="0" smtClean="0"/>
          </a:p>
          <a:p>
            <a:r>
              <a:rPr lang="en-US" dirty="0"/>
              <a:t>Intermediate level can pass the test with </a:t>
            </a:r>
            <a:r>
              <a:rPr lang="en-US" dirty="0" smtClean="0"/>
              <a:t>understanding</a:t>
            </a:r>
          </a:p>
          <a:p>
            <a:endParaRPr lang="en-US" dirty="0" smtClean="0"/>
          </a:p>
          <a:p>
            <a:r>
              <a:rPr lang="en-US" dirty="0" smtClean="0"/>
              <a:t>Mastery at </a:t>
            </a:r>
            <a:r>
              <a:rPr lang="en-US" dirty="0"/>
              <a:t>the advanced level</a:t>
            </a:r>
          </a:p>
          <a:p>
            <a:endParaRPr lang="en-US" dirty="0"/>
          </a:p>
          <a:p>
            <a:r>
              <a:rPr lang="en-US" dirty="0" smtClean="0"/>
              <a:t>Not all levels need to master as it is repeated throughout levels</a:t>
            </a:r>
          </a:p>
          <a:p>
            <a:endParaRPr lang="en-US" dirty="0" smtClean="0"/>
          </a:p>
          <a:p>
            <a:endParaRPr lang="en-US" dirty="0" smtClean="0"/>
          </a:p>
        </p:txBody>
      </p:sp>
    </p:spTree>
    <p:extLst>
      <p:ext uri="{BB962C8B-B14F-4D97-AF65-F5344CB8AC3E}">
        <p14:creationId xmlns:p14="http://schemas.microsoft.com/office/powerpoint/2010/main" val="14813377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1536</TotalTime>
  <Words>1322</Words>
  <Application>Microsoft Office PowerPoint</Application>
  <PresentationFormat>On-screen Show (4:3)</PresentationFormat>
  <Paragraphs>266</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Urban</vt:lpstr>
      <vt:lpstr>Picture</vt:lpstr>
      <vt:lpstr>  Integrating Civics  into your ESL Program Using the USCIS Test! </vt:lpstr>
      <vt:lpstr>Agenda for today</vt:lpstr>
      <vt:lpstr>When was the Constitution written? </vt:lpstr>
      <vt:lpstr>What do we mean by  Civics Integration?</vt:lpstr>
      <vt:lpstr>Integrated English Literacy and Civics Education (IELCE) </vt:lpstr>
      <vt:lpstr>  USCIS Information</vt:lpstr>
      <vt:lpstr>How do we connect it all? </vt:lpstr>
      <vt:lpstr>The Civics Integration Table  using  the 100-Question Citizenship Test</vt:lpstr>
      <vt:lpstr>Implementing the Table </vt:lpstr>
      <vt:lpstr>Examples of Civics Integration</vt:lpstr>
      <vt:lpstr>Civics Integration Lesson</vt:lpstr>
      <vt:lpstr>The American Flag  Citizenship Questions 96,97,and 64</vt:lpstr>
      <vt:lpstr>PowerPoint Presentation</vt:lpstr>
      <vt:lpstr>PowerPoint Presentation</vt:lpstr>
      <vt:lpstr>PowerPoint Presentation</vt:lpstr>
      <vt:lpstr>PowerPoint Presentation</vt:lpstr>
      <vt:lpstr>PowerPoint Presentation</vt:lpstr>
      <vt:lpstr>PowerPoint Presentation</vt:lpstr>
      <vt:lpstr> USCIS Intermediate Level –  The American Flag Lesson </vt:lpstr>
      <vt:lpstr>PowerPoint Presentation</vt:lpstr>
      <vt:lpstr>PowerPoint Presentation</vt:lpstr>
      <vt:lpstr>PowerPoint Presentation</vt:lpstr>
      <vt:lpstr>Civics Integration Resources </vt:lpstr>
      <vt:lpstr>PowerPoint Presentation</vt:lpstr>
      <vt:lpstr>Michigan ESL Professional Advisory Committee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Civics Integration</dc:title>
  <dc:creator>GovenK</dc:creator>
  <cp:lastModifiedBy>GovenK</cp:lastModifiedBy>
  <cp:revision>144</cp:revision>
  <cp:lastPrinted>2017-05-18T18:32:54Z</cp:lastPrinted>
  <dcterms:created xsi:type="dcterms:W3CDTF">2017-04-18T12:44:18Z</dcterms:created>
  <dcterms:modified xsi:type="dcterms:W3CDTF">2017-05-19T15:43:57Z</dcterms:modified>
</cp:coreProperties>
</file>