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3"/>
  </p:notesMasterIdLst>
  <p:sldIdLst>
    <p:sldId id="274" r:id="rId6"/>
    <p:sldId id="259" r:id="rId7"/>
    <p:sldId id="260" r:id="rId8"/>
    <p:sldId id="261" r:id="rId9"/>
    <p:sldId id="262" r:id="rId10"/>
    <p:sldId id="263" r:id="rId11"/>
    <p:sldId id="264" r:id="rId12"/>
    <p:sldId id="268" r:id="rId13"/>
    <p:sldId id="269" r:id="rId14"/>
    <p:sldId id="270" r:id="rId15"/>
    <p:sldId id="271" r:id="rId16"/>
    <p:sldId id="266" r:id="rId17"/>
    <p:sldId id="272" r:id="rId18"/>
    <p:sldId id="265" r:id="rId19"/>
    <p:sldId id="258" r:id="rId20"/>
    <p:sldId id="275" r:id="rId21"/>
    <p:sldId id="273" r:id="rId22"/>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A244"/>
    <a:srgbClr val="7DA74B"/>
    <a:srgbClr val="73B6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p:cViewPr>
        <p:scale>
          <a:sx n="114" d="100"/>
          <a:sy n="114" d="100"/>
        </p:scale>
        <p:origin x="-900" y="-2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894C29E9-FA8A-4046-8D03-E4849406EE6A}" type="datetimeFigureOut">
              <a:rPr lang="en-US" smtClean="0"/>
              <a:t>10/24/2016</a:t>
            </a:fld>
            <a:endParaRPr lang="en-US"/>
          </a:p>
        </p:txBody>
      </p:sp>
      <p:sp>
        <p:nvSpPr>
          <p:cNvPr id="4" name="Slide Image Placeholder 3"/>
          <p:cNvSpPr>
            <a:spLocks noGrp="1" noRot="1" noChangeAspect="1"/>
          </p:cNvSpPr>
          <p:nvPr>
            <p:ph type="sldImg" idx="2"/>
          </p:nvPr>
        </p:nvSpPr>
        <p:spPr>
          <a:xfrm>
            <a:off x="1397000" y="1154113"/>
            <a:ext cx="4156075"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0763827E-64EB-4AF4-81A3-3943D65E7070}" type="slidenum">
              <a:rPr lang="en-US" smtClean="0"/>
              <a:t>‹#›</a:t>
            </a:fld>
            <a:endParaRPr lang="en-US"/>
          </a:p>
        </p:txBody>
      </p:sp>
    </p:spTree>
    <p:extLst>
      <p:ext uri="{BB962C8B-B14F-4D97-AF65-F5344CB8AC3E}">
        <p14:creationId xmlns:p14="http://schemas.microsoft.com/office/powerpoint/2010/main" val="10613154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lincs.ed.gov/programs/eslpro"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63827E-64EB-4AF4-81A3-3943D65E7070}" type="slidenum">
              <a:rPr lang="en-US" smtClean="0"/>
              <a:t>2</a:t>
            </a:fld>
            <a:endParaRPr lang="en-US"/>
          </a:p>
        </p:txBody>
      </p:sp>
    </p:spTree>
    <p:extLst>
      <p:ext uri="{BB962C8B-B14F-4D97-AF65-F5344CB8AC3E}">
        <p14:creationId xmlns:p14="http://schemas.microsoft.com/office/powerpoint/2010/main" val="22304967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63827E-64EB-4AF4-81A3-3943D65E7070}" type="slidenum">
              <a:rPr lang="en-US" smtClean="0"/>
              <a:t>11</a:t>
            </a:fld>
            <a:endParaRPr lang="en-US"/>
          </a:p>
        </p:txBody>
      </p:sp>
    </p:spTree>
    <p:extLst>
      <p:ext uri="{BB962C8B-B14F-4D97-AF65-F5344CB8AC3E}">
        <p14:creationId xmlns:p14="http://schemas.microsoft.com/office/powerpoint/2010/main" val="19045909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 row can</a:t>
            </a:r>
            <a:r>
              <a:rPr lang="en-US" baseline="0" dirty="0" smtClean="0"/>
              <a:t> be done under 231 Adult Ed activities.  To meet the IEL components you have to add the second row, must have common objective/following a career pathway for specific sector.</a:t>
            </a:r>
          </a:p>
          <a:p>
            <a:r>
              <a:rPr lang="en-US" baseline="0" dirty="0" smtClean="0"/>
              <a:t>Top row equals Adult Ed 231 box.  You need the top row and the second row to get an IELCE.    </a:t>
            </a:r>
            <a:endParaRPr lang="en-US" dirty="0"/>
          </a:p>
        </p:txBody>
      </p:sp>
      <p:sp>
        <p:nvSpPr>
          <p:cNvPr id="4" name="Slide Number Placeholder 3"/>
          <p:cNvSpPr>
            <a:spLocks noGrp="1"/>
          </p:cNvSpPr>
          <p:nvPr>
            <p:ph type="sldNum" sz="quarter" idx="10"/>
          </p:nvPr>
        </p:nvSpPr>
        <p:spPr/>
        <p:txBody>
          <a:bodyPr/>
          <a:lstStyle/>
          <a:p>
            <a:fld id="{0763827E-64EB-4AF4-81A3-3943D65E7070}" type="slidenum">
              <a:rPr lang="en-US" smtClean="0"/>
              <a:t>12</a:t>
            </a:fld>
            <a:endParaRPr lang="en-US"/>
          </a:p>
        </p:txBody>
      </p:sp>
    </p:spTree>
    <p:extLst>
      <p:ext uri="{BB962C8B-B14F-4D97-AF65-F5344CB8AC3E}">
        <p14:creationId xmlns:p14="http://schemas.microsoft.com/office/powerpoint/2010/main" val="17396938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63827E-64EB-4AF4-81A3-3943D65E7070}" type="slidenum">
              <a:rPr lang="en-US" smtClean="0"/>
              <a:t>13</a:t>
            </a:fld>
            <a:endParaRPr lang="en-US"/>
          </a:p>
        </p:txBody>
      </p:sp>
    </p:spTree>
    <p:extLst>
      <p:ext uri="{BB962C8B-B14F-4D97-AF65-F5344CB8AC3E}">
        <p14:creationId xmlns:p14="http://schemas.microsoft.com/office/powerpoint/2010/main" val="22324751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63827E-64EB-4AF4-81A3-3943D65E7070}" type="slidenum">
              <a:rPr lang="en-US" smtClean="0"/>
              <a:t>14</a:t>
            </a:fld>
            <a:endParaRPr lang="en-US"/>
          </a:p>
        </p:txBody>
      </p:sp>
    </p:spTree>
    <p:extLst>
      <p:ext uri="{BB962C8B-B14F-4D97-AF65-F5344CB8AC3E}">
        <p14:creationId xmlns:p14="http://schemas.microsoft.com/office/powerpoint/2010/main" val="40307231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possible suggestion for</a:t>
            </a:r>
            <a:r>
              <a:rPr lang="en-US" baseline="0" dirty="0" smtClean="0"/>
              <a:t> Federal Registry is Feb.  TABE is called 11 and 12.  Everything may change from hours in between instruction to scale scores.  Best Plus is another assessment so we may review all approved NRS assessments.    </a:t>
            </a:r>
            <a:endParaRPr lang="en-US" dirty="0"/>
          </a:p>
        </p:txBody>
      </p:sp>
      <p:sp>
        <p:nvSpPr>
          <p:cNvPr id="4" name="Slide Number Placeholder 3"/>
          <p:cNvSpPr>
            <a:spLocks noGrp="1"/>
          </p:cNvSpPr>
          <p:nvPr>
            <p:ph type="sldNum" sz="quarter" idx="10"/>
          </p:nvPr>
        </p:nvSpPr>
        <p:spPr/>
        <p:txBody>
          <a:bodyPr/>
          <a:lstStyle/>
          <a:p>
            <a:fld id="{0763827E-64EB-4AF4-81A3-3943D65E7070}" type="slidenum">
              <a:rPr lang="en-US" smtClean="0"/>
              <a:t>15</a:t>
            </a:fld>
            <a:endParaRPr lang="en-US"/>
          </a:p>
        </p:txBody>
      </p:sp>
    </p:spTree>
    <p:extLst>
      <p:ext uri="{BB962C8B-B14F-4D97-AF65-F5344CB8AC3E}">
        <p14:creationId xmlns:p14="http://schemas.microsoft.com/office/powerpoint/2010/main" val="40425736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63827E-64EB-4AF4-81A3-3943D65E7070}" type="slidenum">
              <a:rPr lang="en-US" smtClean="0"/>
              <a:t>17</a:t>
            </a:fld>
            <a:endParaRPr lang="en-US"/>
          </a:p>
        </p:txBody>
      </p:sp>
    </p:spTree>
    <p:extLst>
      <p:ext uri="{BB962C8B-B14F-4D97-AF65-F5344CB8AC3E}">
        <p14:creationId xmlns:p14="http://schemas.microsoft.com/office/powerpoint/2010/main" val="33019991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will be doing</a:t>
            </a:r>
            <a:r>
              <a:rPr lang="en-US" baseline="0" dirty="0" smtClean="0"/>
              <a:t> an RFP for IELCE  </a:t>
            </a:r>
            <a:endParaRPr lang="en-US" dirty="0"/>
          </a:p>
        </p:txBody>
      </p:sp>
      <p:sp>
        <p:nvSpPr>
          <p:cNvPr id="4" name="Slide Number Placeholder 3"/>
          <p:cNvSpPr>
            <a:spLocks noGrp="1"/>
          </p:cNvSpPr>
          <p:nvPr>
            <p:ph type="sldNum" sz="quarter" idx="10"/>
          </p:nvPr>
        </p:nvSpPr>
        <p:spPr/>
        <p:txBody>
          <a:bodyPr/>
          <a:lstStyle/>
          <a:p>
            <a:fld id="{0763827E-64EB-4AF4-81A3-3943D65E7070}" type="slidenum">
              <a:rPr lang="en-US" smtClean="0"/>
              <a:t>3</a:t>
            </a:fld>
            <a:endParaRPr lang="en-US"/>
          </a:p>
        </p:txBody>
      </p:sp>
    </p:spTree>
    <p:extLst>
      <p:ext uri="{BB962C8B-B14F-4D97-AF65-F5344CB8AC3E}">
        <p14:creationId xmlns:p14="http://schemas.microsoft.com/office/powerpoint/2010/main" val="730464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243</a:t>
            </a:r>
            <a:r>
              <a:rPr lang="en-US" baseline="0" dirty="0" smtClean="0"/>
              <a:t> is the section of WIOA </a:t>
            </a:r>
            <a:endParaRPr lang="en-US" dirty="0"/>
          </a:p>
        </p:txBody>
      </p:sp>
      <p:sp>
        <p:nvSpPr>
          <p:cNvPr id="4" name="Slide Number Placeholder 3"/>
          <p:cNvSpPr>
            <a:spLocks noGrp="1"/>
          </p:cNvSpPr>
          <p:nvPr>
            <p:ph type="sldNum" sz="quarter" idx="10"/>
          </p:nvPr>
        </p:nvSpPr>
        <p:spPr/>
        <p:txBody>
          <a:bodyPr/>
          <a:lstStyle/>
          <a:p>
            <a:fld id="{0763827E-64EB-4AF4-81A3-3943D65E7070}" type="slidenum">
              <a:rPr lang="en-US" smtClean="0"/>
              <a:t>4</a:t>
            </a:fld>
            <a:endParaRPr lang="en-US"/>
          </a:p>
        </p:txBody>
      </p:sp>
    </p:spTree>
    <p:extLst>
      <p:ext uri="{BB962C8B-B14F-4D97-AF65-F5344CB8AC3E}">
        <p14:creationId xmlns:p14="http://schemas.microsoft.com/office/powerpoint/2010/main" val="36162312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they don’t want the</a:t>
            </a:r>
            <a:r>
              <a:rPr lang="en-US" baseline="0" dirty="0" smtClean="0"/>
              <a:t> training they still serve.   If programs want the 243 funds they have to provide the component IET </a:t>
            </a:r>
            <a:endParaRPr lang="en-US" dirty="0"/>
          </a:p>
        </p:txBody>
      </p:sp>
      <p:sp>
        <p:nvSpPr>
          <p:cNvPr id="4" name="Slide Number Placeholder 3"/>
          <p:cNvSpPr>
            <a:spLocks noGrp="1"/>
          </p:cNvSpPr>
          <p:nvPr>
            <p:ph type="sldNum" sz="quarter" idx="10"/>
          </p:nvPr>
        </p:nvSpPr>
        <p:spPr/>
        <p:txBody>
          <a:bodyPr/>
          <a:lstStyle/>
          <a:p>
            <a:fld id="{0763827E-64EB-4AF4-81A3-3943D65E7070}" type="slidenum">
              <a:rPr lang="en-US" smtClean="0"/>
              <a:t>5</a:t>
            </a:fld>
            <a:endParaRPr lang="en-US"/>
          </a:p>
        </p:txBody>
      </p:sp>
    </p:spTree>
    <p:extLst>
      <p:ext uri="{BB962C8B-B14F-4D97-AF65-F5344CB8AC3E}">
        <p14:creationId xmlns:p14="http://schemas.microsoft.com/office/powerpoint/2010/main" val="2101806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63827E-64EB-4AF4-81A3-3943D65E7070}" type="slidenum">
              <a:rPr lang="en-US" smtClean="0"/>
              <a:t>6</a:t>
            </a:fld>
            <a:endParaRPr lang="en-US"/>
          </a:p>
        </p:txBody>
      </p:sp>
    </p:spTree>
    <p:extLst>
      <p:ext uri="{BB962C8B-B14F-4D97-AF65-F5344CB8AC3E}">
        <p14:creationId xmlns:p14="http://schemas.microsoft.com/office/powerpoint/2010/main" val="14976185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 enroll in MWA for training</a:t>
            </a:r>
            <a:r>
              <a:rPr lang="en-US" baseline="0" dirty="0" smtClean="0"/>
              <a:t> an</a:t>
            </a:r>
            <a:endParaRPr lang="en-US" dirty="0"/>
          </a:p>
        </p:txBody>
      </p:sp>
      <p:sp>
        <p:nvSpPr>
          <p:cNvPr id="4" name="Slide Number Placeholder 3"/>
          <p:cNvSpPr>
            <a:spLocks noGrp="1"/>
          </p:cNvSpPr>
          <p:nvPr>
            <p:ph type="sldNum" sz="quarter" idx="10"/>
          </p:nvPr>
        </p:nvSpPr>
        <p:spPr/>
        <p:txBody>
          <a:bodyPr/>
          <a:lstStyle/>
          <a:p>
            <a:fld id="{0763827E-64EB-4AF4-81A3-3943D65E7070}" type="slidenum">
              <a:rPr lang="en-US" smtClean="0"/>
              <a:t>7</a:t>
            </a:fld>
            <a:endParaRPr lang="en-US"/>
          </a:p>
        </p:txBody>
      </p:sp>
    </p:spTree>
    <p:extLst>
      <p:ext uri="{BB962C8B-B14F-4D97-AF65-F5344CB8AC3E}">
        <p14:creationId xmlns:p14="http://schemas.microsoft.com/office/powerpoint/2010/main" val="2556417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Aligning the CCRS</a:t>
            </a:r>
            <a:r>
              <a:rPr lang="en-US" baseline="0" dirty="0" smtClean="0"/>
              <a:t> standards to The NRS </a:t>
            </a:r>
            <a:endParaRPr lang="en-US" dirty="0"/>
          </a:p>
        </p:txBody>
      </p:sp>
      <p:sp>
        <p:nvSpPr>
          <p:cNvPr id="4" name="Slide Number Placeholder 3"/>
          <p:cNvSpPr>
            <a:spLocks noGrp="1"/>
          </p:cNvSpPr>
          <p:nvPr>
            <p:ph type="sldNum" sz="quarter" idx="10"/>
          </p:nvPr>
        </p:nvSpPr>
        <p:spPr/>
        <p:txBody>
          <a:bodyPr/>
          <a:lstStyle/>
          <a:p>
            <a:fld id="{0763827E-64EB-4AF4-81A3-3943D65E7070}" type="slidenum">
              <a:rPr lang="en-US" smtClean="0"/>
              <a:t>8</a:t>
            </a:fld>
            <a:endParaRPr lang="en-US"/>
          </a:p>
        </p:txBody>
      </p:sp>
    </p:spTree>
    <p:extLst>
      <p:ext uri="{BB962C8B-B14F-4D97-AF65-F5344CB8AC3E}">
        <p14:creationId xmlns:p14="http://schemas.microsoft.com/office/powerpoint/2010/main" val="29761706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Check out these three new suites of evidence-based resources for adult English as a Second Language (ESL)</a:t>
            </a:r>
            <a:r>
              <a:rPr lang="en-US" b="1" dirty="0"/>
              <a:t> </a:t>
            </a:r>
            <a:r>
              <a:rPr lang="en-US" dirty="0"/>
              <a:t>practitioners found here:</a:t>
            </a:r>
            <a:r>
              <a:rPr lang="en-US" i="1" dirty="0"/>
              <a:t> </a:t>
            </a:r>
            <a:r>
              <a:rPr lang="en-US" u="sng" dirty="0">
                <a:hlinkClick r:id="rId3"/>
              </a:rPr>
              <a:t>http://lincs.ed.gov/programs/eslpro</a:t>
            </a:r>
            <a:r>
              <a:rPr lang="en-US" dirty="0"/>
              <a:t>. The topics they cover are:</a:t>
            </a:r>
          </a:p>
          <a:p>
            <a:pPr lvl="0"/>
            <a:r>
              <a:rPr lang="en-US" i="1" dirty="0"/>
              <a:t>Meeting the Language Needs of Today’s Adult English Language Learner</a:t>
            </a:r>
            <a:endParaRPr lang="en-US" dirty="0"/>
          </a:p>
          <a:p>
            <a:pPr lvl="0"/>
            <a:r>
              <a:rPr lang="en-US" i="1" dirty="0"/>
              <a:t>Integrating Digital Literacy into English Language Instruction</a:t>
            </a:r>
            <a:endParaRPr lang="en-US" dirty="0"/>
          </a:p>
          <a:p>
            <a:pPr lvl="0"/>
            <a:r>
              <a:rPr lang="en-US" i="1" dirty="0"/>
              <a:t>Preparing English Learners for Work and Career Pathways</a:t>
            </a:r>
            <a:endParaRPr lang="en-US" dirty="0"/>
          </a:p>
          <a:p>
            <a:r>
              <a:rPr lang="en-US" dirty="0"/>
              <a:t> </a:t>
            </a:r>
          </a:p>
          <a:p>
            <a:r>
              <a:rPr lang="en-US" dirty="0"/>
              <a:t>Each suite includes a research brief, self-guided online professional development module, and companion learning resource on that topic to support adult ESL instructors of all levels and help improve the instruction in their classrooms</a:t>
            </a:r>
          </a:p>
        </p:txBody>
      </p:sp>
      <p:sp>
        <p:nvSpPr>
          <p:cNvPr id="4" name="Slide Number Placeholder 3"/>
          <p:cNvSpPr>
            <a:spLocks noGrp="1"/>
          </p:cNvSpPr>
          <p:nvPr>
            <p:ph type="sldNum" sz="quarter" idx="10"/>
          </p:nvPr>
        </p:nvSpPr>
        <p:spPr/>
        <p:txBody>
          <a:bodyPr/>
          <a:lstStyle/>
          <a:p>
            <a:fld id="{0763827E-64EB-4AF4-81A3-3943D65E7070}" type="slidenum">
              <a:rPr lang="en-US" smtClean="0"/>
              <a:t>9</a:t>
            </a:fld>
            <a:endParaRPr lang="en-US"/>
          </a:p>
        </p:txBody>
      </p:sp>
    </p:spTree>
    <p:extLst>
      <p:ext uri="{BB962C8B-B14F-4D97-AF65-F5344CB8AC3E}">
        <p14:creationId xmlns:p14="http://schemas.microsoft.com/office/powerpoint/2010/main" val="15452841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63827E-64EB-4AF4-81A3-3943D65E7070}" type="slidenum">
              <a:rPr lang="en-US" smtClean="0"/>
              <a:t>10</a:t>
            </a:fld>
            <a:endParaRPr lang="en-US"/>
          </a:p>
        </p:txBody>
      </p:sp>
    </p:spTree>
    <p:extLst>
      <p:ext uri="{BB962C8B-B14F-4D97-AF65-F5344CB8AC3E}">
        <p14:creationId xmlns:p14="http://schemas.microsoft.com/office/powerpoint/2010/main" val="8729677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chor="ct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06491D2-0A4F-4482-8D6C-2810C3C7F923}"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E2B9FB-0D37-4CF7-88B3-151F0F17E332}" type="slidenum">
              <a:rPr lang="en-US" smtClean="0"/>
              <a:t>‹#›</a:t>
            </a:fld>
            <a:endParaRPr lang="en-US"/>
          </a:p>
        </p:txBody>
      </p:sp>
      <p:cxnSp>
        <p:nvCxnSpPr>
          <p:cNvPr id="9" name="Straight Connector 8"/>
          <p:cNvCxnSpPr/>
          <p:nvPr userDrawn="1"/>
        </p:nvCxnSpPr>
        <p:spPr>
          <a:xfrm>
            <a:off x="1524000" y="6324600"/>
            <a:ext cx="6096000" cy="0"/>
          </a:xfrm>
          <a:prstGeom prst="line">
            <a:avLst/>
          </a:prstGeom>
          <a:ln w="22225">
            <a:gradFill flip="none" rotWithShape="1">
              <a:gsLst>
                <a:gs pos="0">
                  <a:schemeClr val="tx1">
                    <a:lumMod val="85000"/>
                    <a:lumOff val="15000"/>
                  </a:schemeClr>
                </a:gs>
                <a:gs pos="79000">
                  <a:schemeClr val="bg1"/>
                </a:gs>
                <a:gs pos="100000">
                  <a:schemeClr val="bg1"/>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cxnSp>
      <p:pic>
        <p:nvPicPr>
          <p:cNvPr id="10" name="Picture 9" descr="Pure Michigan Logo" title="Pure Michiga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10000" y="6373047"/>
            <a:ext cx="1524000" cy="363594"/>
          </a:xfrm>
          <a:prstGeom prst="rect">
            <a:avLst/>
          </a:prstGeom>
        </p:spPr>
      </p:pic>
    </p:spTree>
    <p:extLst>
      <p:ext uri="{BB962C8B-B14F-4D97-AF65-F5344CB8AC3E}">
        <p14:creationId xmlns:p14="http://schemas.microsoft.com/office/powerpoint/2010/main" val="261028910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6491D2-0A4F-4482-8D6C-2810C3C7F923}"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E2B9FB-0D37-4CF7-88B3-151F0F17E332}" type="slidenum">
              <a:rPr lang="en-US" smtClean="0"/>
              <a:t>‹#›</a:t>
            </a:fld>
            <a:endParaRPr lang="en-US"/>
          </a:p>
        </p:txBody>
      </p:sp>
    </p:spTree>
    <p:extLst>
      <p:ext uri="{BB962C8B-B14F-4D97-AF65-F5344CB8AC3E}">
        <p14:creationId xmlns:p14="http://schemas.microsoft.com/office/powerpoint/2010/main" val="27351250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6491D2-0A4F-4482-8D6C-2810C3C7F923}"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E2B9FB-0D37-4CF7-88B3-151F0F17E332}" type="slidenum">
              <a:rPr lang="en-US" smtClean="0"/>
              <a:t>‹#›</a:t>
            </a:fld>
            <a:endParaRPr lang="en-US"/>
          </a:p>
        </p:txBody>
      </p:sp>
    </p:spTree>
    <p:extLst>
      <p:ext uri="{BB962C8B-B14F-4D97-AF65-F5344CB8AC3E}">
        <p14:creationId xmlns:p14="http://schemas.microsoft.com/office/powerpoint/2010/main" val="542327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6491D2-0A4F-4482-8D6C-2810C3C7F923}"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E2B9FB-0D37-4CF7-88B3-151F0F17E332}" type="slidenum">
              <a:rPr lang="en-US" smtClean="0"/>
              <a:t>‹#›</a:t>
            </a:fld>
            <a:endParaRPr lang="en-US"/>
          </a:p>
        </p:txBody>
      </p:sp>
      <p:sp>
        <p:nvSpPr>
          <p:cNvPr id="7" name="Title Placeholder 1"/>
          <p:cNvSpPr>
            <a:spLocks noGrp="1"/>
          </p:cNvSpPr>
          <p:nvPr>
            <p:ph type="title"/>
          </p:nvPr>
        </p:nvSpPr>
        <p:spPr>
          <a:xfrm>
            <a:off x="1524000" y="293687"/>
            <a:ext cx="5029199" cy="1066800"/>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413712915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6491D2-0A4F-4482-8D6C-2810C3C7F923}"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E2B9FB-0D37-4CF7-88B3-151F0F17E332}" type="slidenum">
              <a:rPr lang="en-US" smtClean="0"/>
              <a:t>‹#›</a:t>
            </a:fld>
            <a:endParaRPr lang="en-US"/>
          </a:p>
        </p:txBody>
      </p:sp>
    </p:spTree>
    <p:extLst>
      <p:ext uri="{BB962C8B-B14F-4D97-AF65-F5344CB8AC3E}">
        <p14:creationId xmlns:p14="http://schemas.microsoft.com/office/powerpoint/2010/main" val="971020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06491D2-0A4F-4482-8D6C-2810C3C7F923}"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E2B9FB-0D37-4CF7-88B3-151F0F17E332}" type="slidenum">
              <a:rPr lang="en-US" smtClean="0"/>
              <a:t>‹#›</a:t>
            </a:fld>
            <a:endParaRPr lang="en-US"/>
          </a:p>
        </p:txBody>
      </p:sp>
    </p:spTree>
    <p:extLst>
      <p:ext uri="{BB962C8B-B14F-4D97-AF65-F5344CB8AC3E}">
        <p14:creationId xmlns:p14="http://schemas.microsoft.com/office/powerpoint/2010/main" val="3204651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06491D2-0A4F-4482-8D6C-2810C3C7F923}" type="datetimeFigureOut">
              <a:rPr lang="en-US" smtClean="0"/>
              <a:t>10/24/2016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E2B9FB-0D37-4CF7-88B3-151F0F17E332}" type="slidenum">
              <a:rPr lang="en-US" smtClean="0"/>
              <a:t>‹#›</a:t>
            </a:fld>
            <a:endParaRPr lang="en-US"/>
          </a:p>
        </p:txBody>
      </p:sp>
    </p:spTree>
    <p:extLst>
      <p:ext uri="{BB962C8B-B14F-4D97-AF65-F5344CB8AC3E}">
        <p14:creationId xmlns:p14="http://schemas.microsoft.com/office/powerpoint/2010/main" val="28535880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06491D2-0A4F-4482-8D6C-2810C3C7F923}" type="datetimeFigureOut">
              <a:rPr lang="en-US" smtClean="0"/>
              <a:t>10/24/2016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E2B9FB-0D37-4CF7-88B3-151F0F17E332}" type="slidenum">
              <a:rPr lang="en-US" smtClean="0"/>
              <a:t>‹#›</a:t>
            </a:fld>
            <a:endParaRPr lang="en-US"/>
          </a:p>
        </p:txBody>
      </p:sp>
    </p:spTree>
    <p:extLst>
      <p:ext uri="{BB962C8B-B14F-4D97-AF65-F5344CB8AC3E}">
        <p14:creationId xmlns:p14="http://schemas.microsoft.com/office/powerpoint/2010/main" val="32399806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6491D2-0A4F-4482-8D6C-2810C3C7F923}" type="datetimeFigureOut">
              <a:rPr lang="en-US" smtClean="0"/>
              <a:t>10/24/2016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E2B9FB-0D37-4CF7-88B3-151F0F17E332}" type="slidenum">
              <a:rPr lang="en-US" smtClean="0"/>
              <a:t>‹#›</a:t>
            </a:fld>
            <a:endParaRPr lang="en-US"/>
          </a:p>
        </p:txBody>
      </p:sp>
    </p:spTree>
    <p:extLst>
      <p:ext uri="{BB962C8B-B14F-4D97-AF65-F5344CB8AC3E}">
        <p14:creationId xmlns:p14="http://schemas.microsoft.com/office/powerpoint/2010/main" val="2059375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6491D2-0A4F-4482-8D6C-2810C3C7F923}"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E2B9FB-0D37-4CF7-88B3-151F0F17E332}" type="slidenum">
              <a:rPr lang="en-US" smtClean="0"/>
              <a:t>‹#›</a:t>
            </a:fld>
            <a:endParaRPr lang="en-US"/>
          </a:p>
        </p:txBody>
      </p:sp>
    </p:spTree>
    <p:extLst>
      <p:ext uri="{BB962C8B-B14F-4D97-AF65-F5344CB8AC3E}">
        <p14:creationId xmlns:p14="http://schemas.microsoft.com/office/powerpoint/2010/main" val="9814208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6491D2-0A4F-4482-8D6C-2810C3C7F923}"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E2B9FB-0D37-4CF7-88B3-151F0F17E332}" type="slidenum">
              <a:rPr lang="en-US" smtClean="0"/>
              <a:t>‹#›</a:t>
            </a:fld>
            <a:endParaRPr lang="en-US"/>
          </a:p>
        </p:txBody>
      </p:sp>
    </p:spTree>
    <p:extLst>
      <p:ext uri="{BB962C8B-B14F-4D97-AF65-F5344CB8AC3E}">
        <p14:creationId xmlns:p14="http://schemas.microsoft.com/office/powerpoint/2010/main" val="1620099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4000" y="293687"/>
            <a:ext cx="5029199" cy="1066800"/>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6491D2-0A4F-4482-8D6C-2810C3C7F923}" type="datetimeFigureOut">
              <a:rPr lang="en-US" smtClean="0"/>
              <a:t>10/24/2016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E2B9FB-0D37-4CF7-88B3-151F0F17E332}" type="slidenum">
              <a:rPr lang="en-US" smtClean="0"/>
              <a:t>‹#›</a:t>
            </a:fld>
            <a:endParaRPr lang="en-US"/>
          </a:p>
        </p:txBody>
      </p:sp>
      <p:pic>
        <p:nvPicPr>
          <p:cNvPr id="7" name="Picture 6" title="Workforce Development Agency Logo"/>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6629400" y="228600"/>
            <a:ext cx="1981200" cy="598487"/>
          </a:xfrm>
          <a:prstGeom prst="rect">
            <a:avLst/>
          </a:prstGeom>
        </p:spPr>
      </p:pic>
      <p:cxnSp>
        <p:nvCxnSpPr>
          <p:cNvPr id="10" name="Straight Connector 9"/>
          <p:cNvCxnSpPr/>
          <p:nvPr userDrawn="1"/>
        </p:nvCxnSpPr>
        <p:spPr>
          <a:xfrm>
            <a:off x="152400" y="228600"/>
            <a:ext cx="0" cy="6629400"/>
          </a:xfrm>
          <a:prstGeom prst="line">
            <a:avLst/>
          </a:prstGeom>
          <a:ln w="31750">
            <a:gradFill flip="none" rotWithShape="1">
              <a:gsLst>
                <a:gs pos="0">
                  <a:srgbClr val="66A244"/>
                </a:gs>
                <a:gs pos="82000">
                  <a:schemeClr val="bg1"/>
                </a:gs>
                <a:gs pos="100000">
                  <a:schemeClr val="bg1"/>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228600" y="152400"/>
            <a:ext cx="8686800" cy="0"/>
          </a:xfrm>
          <a:prstGeom prst="line">
            <a:avLst/>
          </a:prstGeom>
          <a:ln w="31750">
            <a:gradFill flip="none" rotWithShape="1">
              <a:gsLst>
                <a:gs pos="0">
                  <a:srgbClr val="66A244"/>
                </a:gs>
                <a:gs pos="81000">
                  <a:schemeClr val="bg1"/>
                </a:gs>
                <a:gs pos="100000">
                  <a:schemeClr val="bg1"/>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cxnSp>
      <p:pic>
        <p:nvPicPr>
          <p:cNvPr id="11" name="Picture 10" title="Pure Michigan Logo"/>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3810000" y="6373047"/>
            <a:ext cx="1524000" cy="363594"/>
          </a:xfrm>
          <a:prstGeom prst="rect">
            <a:avLst/>
          </a:prstGeom>
        </p:spPr>
      </p:pic>
      <p:pic>
        <p:nvPicPr>
          <p:cNvPr id="2050" name="Picture 2" title="Talent Investment Agency Logo"/>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52400" y="165893"/>
            <a:ext cx="10287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06827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spcBef>
          <a:spcPct val="0"/>
        </a:spcBef>
        <a:buNone/>
        <a:defRPr sz="3600" kern="1200">
          <a:solidFill>
            <a:schemeClr val="tx1">
              <a:lumMod val="85000"/>
              <a:lumOff val="15000"/>
            </a:schemeClr>
          </a:solidFill>
          <a:latin typeface="+mj-lt"/>
          <a:ea typeface="+mj-ea"/>
          <a:cs typeface="Arial" pitchFamily="34" charset="0"/>
        </a:defRPr>
      </a:lvl1pPr>
    </p:titleStyle>
    <p:bodyStyle>
      <a:lvl1pPr marL="457200" indent="-457200" algn="l" defTabSz="914400" rtl="0" eaLnBrk="1" latinLnBrk="0" hangingPunct="1">
        <a:spcBef>
          <a:spcPct val="20000"/>
        </a:spcBef>
        <a:buClr>
          <a:schemeClr val="tx1">
            <a:lumMod val="85000"/>
            <a:lumOff val="15000"/>
          </a:schemeClr>
        </a:buClr>
        <a:buFont typeface="Wingdings" pitchFamily="2" charset="2"/>
        <a:buChar char="§"/>
        <a:defRPr sz="2800" kern="1200">
          <a:solidFill>
            <a:schemeClr val="tx1">
              <a:lumMod val="85000"/>
              <a:lumOff val="15000"/>
            </a:schemeClr>
          </a:solidFill>
          <a:latin typeface="+mn-lt"/>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lumMod val="85000"/>
              <a:lumOff val="15000"/>
            </a:schemeClr>
          </a:solidFill>
          <a:latin typeface="+mn-lt"/>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lumMod val="85000"/>
              <a:lumOff val="15000"/>
            </a:schemeClr>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lumMod val="85000"/>
              <a:lumOff val="15000"/>
            </a:schemeClr>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lumMod val="85000"/>
              <a:lumOff val="15000"/>
            </a:schemeClr>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civicsitup.or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frazierb3@michigan.gov"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5425" y="1558925"/>
            <a:ext cx="8229600" cy="4525963"/>
          </a:xfrm>
        </p:spPr>
        <p:txBody>
          <a:bodyPr/>
          <a:lstStyle/>
          <a:p>
            <a:r>
              <a:rPr lang="en-US" dirty="0" smtClean="0"/>
              <a:t>What workforce activities does your ESL students do already in your program?  </a:t>
            </a:r>
            <a:endParaRPr lang="en-US" dirty="0"/>
          </a:p>
        </p:txBody>
      </p:sp>
      <p:sp>
        <p:nvSpPr>
          <p:cNvPr id="3" name="Title 2"/>
          <p:cNvSpPr>
            <a:spLocks noGrp="1"/>
          </p:cNvSpPr>
          <p:nvPr>
            <p:ph type="title"/>
          </p:nvPr>
        </p:nvSpPr>
        <p:spPr/>
        <p:txBody>
          <a:bodyPr>
            <a:normAutofit fontScale="90000"/>
          </a:bodyPr>
          <a:lstStyle/>
          <a:p>
            <a:r>
              <a:rPr lang="en-US" dirty="0" smtClean="0"/>
              <a:t>ESL and Workforce Activities</a:t>
            </a:r>
            <a:endParaRPr lang="en-US" dirty="0"/>
          </a:p>
        </p:txBody>
      </p:sp>
      <p:pic>
        <p:nvPicPr>
          <p:cNvPr id="1026" name="Picture 2" descr="Image result for image workforce funn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2024743"/>
            <a:ext cx="4754879" cy="4754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61650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4" name="Picture 3"/>
          <p:cNvPicPr>
            <a:picLocks noChangeAspect="1"/>
          </p:cNvPicPr>
          <p:nvPr/>
        </p:nvPicPr>
        <p:blipFill>
          <a:blip r:embed="rId3"/>
          <a:stretch>
            <a:fillRect/>
          </a:stretch>
        </p:blipFill>
        <p:spPr>
          <a:xfrm>
            <a:off x="0" y="152400"/>
            <a:ext cx="9107744" cy="6583680"/>
          </a:xfrm>
          <a:prstGeom prst="rect">
            <a:avLst/>
          </a:prstGeom>
        </p:spPr>
      </p:pic>
    </p:spTree>
    <p:extLst>
      <p:ext uri="{BB962C8B-B14F-4D97-AF65-F5344CB8AC3E}">
        <p14:creationId xmlns:p14="http://schemas.microsoft.com/office/powerpoint/2010/main" val="5704844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hlinkClick r:id="rId3"/>
              </a:rPr>
              <a:t>https</a:t>
            </a:r>
            <a:r>
              <a:rPr lang="en-US" dirty="0">
                <a:hlinkClick r:id="rId3"/>
              </a:rPr>
              <a:t>://www.civicsitup.org</a:t>
            </a:r>
            <a:r>
              <a:rPr lang="en-US" dirty="0" smtClean="0">
                <a:hlinkClick r:id="rId3"/>
              </a:rPr>
              <a:t>/</a:t>
            </a:r>
            <a:r>
              <a:rPr lang="en-US" dirty="0" smtClean="0"/>
              <a:t> </a:t>
            </a:r>
          </a:p>
          <a:p>
            <a:r>
              <a:rPr lang="en-US" dirty="0" smtClean="0"/>
              <a:t>State of Virginia Adult Education </a:t>
            </a:r>
          </a:p>
          <a:p>
            <a:endParaRPr lang="en-US" dirty="0"/>
          </a:p>
        </p:txBody>
      </p:sp>
      <p:sp>
        <p:nvSpPr>
          <p:cNvPr id="3" name="Title 2"/>
          <p:cNvSpPr>
            <a:spLocks noGrp="1"/>
          </p:cNvSpPr>
          <p:nvPr>
            <p:ph type="title"/>
          </p:nvPr>
        </p:nvSpPr>
        <p:spPr/>
        <p:txBody>
          <a:bodyPr/>
          <a:lstStyle/>
          <a:p>
            <a:r>
              <a:rPr lang="en-US" dirty="0" smtClean="0"/>
              <a:t>Civics it up</a:t>
            </a:r>
            <a:endParaRPr lang="en-US" dirty="0"/>
          </a:p>
        </p:txBody>
      </p:sp>
    </p:spTree>
    <p:extLst>
      <p:ext uri="{BB962C8B-B14F-4D97-AF65-F5344CB8AC3E}">
        <p14:creationId xmlns:p14="http://schemas.microsoft.com/office/powerpoint/2010/main" val="30944024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4" name="Picture 3"/>
          <p:cNvPicPr>
            <a:picLocks noChangeAspect="1"/>
          </p:cNvPicPr>
          <p:nvPr/>
        </p:nvPicPr>
        <p:blipFill>
          <a:blip r:embed="rId3"/>
          <a:stretch>
            <a:fillRect/>
          </a:stretch>
        </p:blipFill>
        <p:spPr>
          <a:xfrm>
            <a:off x="-619125" y="42862"/>
            <a:ext cx="10382250" cy="6772275"/>
          </a:xfrm>
          <a:prstGeom prst="rect">
            <a:avLst/>
          </a:prstGeom>
        </p:spPr>
      </p:pic>
    </p:spTree>
    <p:extLst>
      <p:ext uri="{BB962C8B-B14F-4D97-AF65-F5344CB8AC3E}">
        <p14:creationId xmlns:p14="http://schemas.microsoft.com/office/powerpoint/2010/main" val="38395517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endParaRPr lang="en-US"/>
          </a:p>
        </p:txBody>
      </p:sp>
      <p:pic>
        <p:nvPicPr>
          <p:cNvPr id="4" name="Picture 3"/>
          <p:cNvPicPr>
            <a:picLocks noChangeAspect="1"/>
          </p:cNvPicPr>
          <p:nvPr/>
        </p:nvPicPr>
        <p:blipFill>
          <a:blip r:embed="rId3"/>
          <a:stretch>
            <a:fillRect/>
          </a:stretch>
        </p:blipFill>
        <p:spPr>
          <a:xfrm>
            <a:off x="0" y="-21771"/>
            <a:ext cx="9515233" cy="6675120"/>
          </a:xfrm>
          <a:prstGeom prst="rect">
            <a:avLst/>
          </a:prstGeom>
        </p:spPr>
      </p:pic>
    </p:spTree>
    <p:extLst>
      <p:ext uri="{BB962C8B-B14F-4D97-AF65-F5344CB8AC3E}">
        <p14:creationId xmlns:p14="http://schemas.microsoft.com/office/powerpoint/2010/main" val="36565929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IELCE funds </a:t>
            </a:r>
            <a:r>
              <a:rPr lang="en-US" dirty="0"/>
              <a:t>must be used </a:t>
            </a:r>
            <a:r>
              <a:rPr lang="en-US" dirty="0" smtClean="0"/>
              <a:t>in combination </a:t>
            </a:r>
            <a:r>
              <a:rPr lang="en-US" dirty="0"/>
              <a:t>with IET.</a:t>
            </a:r>
          </a:p>
          <a:p>
            <a:r>
              <a:rPr lang="en-US" dirty="0" smtClean="0"/>
              <a:t>The </a:t>
            </a:r>
            <a:r>
              <a:rPr lang="en-US" dirty="0"/>
              <a:t>requirement is on the program and not </a:t>
            </a:r>
            <a:r>
              <a:rPr lang="en-US" dirty="0" smtClean="0"/>
              <a:t>the individual </a:t>
            </a:r>
            <a:r>
              <a:rPr lang="en-US" dirty="0"/>
              <a:t>participants.</a:t>
            </a:r>
          </a:p>
          <a:p>
            <a:r>
              <a:rPr lang="en-US" dirty="0"/>
              <a:t>T</a:t>
            </a:r>
            <a:r>
              <a:rPr lang="en-US" dirty="0" smtClean="0"/>
              <a:t>here </a:t>
            </a:r>
            <a:r>
              <a:rPr lang="en-US" dirty="0"/>
              <a:t>are two options for meeting the requirement.</a:t>
            </a:r>
          </a:p>
          <a:p>
            <a:r>
              <a:rPr lang="en-US" dirty="0" smtClean="0"/>
              <a:t>Students </a:t>
            </a:r>
            <a:r>
              <a:rPr lang="en-US" dirty="0"/>
              <a:t>without credential attainment or </a:t>
            </a:r>
            <a:r>
              <a:rPr lang="en-US" dirty="0" smtClean="0"/>
              <a:t>employment related </a:t>
            </a:r>
            <a:r>
              <a:rPr lang="en-US" dirty="0"/>
              <a:t>goals should not be dissuaded </a:t>
            </a:r>
            <a:r>
              <a:rPr lang="en-US" dirty="0" smtClean="0"/>
              <a:t>from participating </a:t>
            </a:r>
            <a:r>
              <a:rPr lang="en-US" dirty="0"/>
              <a:t>in the program.</a:t>
            </a:r>
          </a:p>
          <a:p>
            <a:r>
              <a:rPr lang="en-US" dirty="0" smtClean="0"/>
              <a:t>The </a:t>
            </a:r>
            <a:r>
              <a:rPr lang="en-US" dirty="0"/>
              <a:t>new requirements will take time and </a:t>
            </a:r>
            <a:r>
              <a:rPr lang="en-US" dirty="0" smtClean="0"/>
              <a:t>technical assistance </a:t>
            </a:r>
            <a:r>
              <a:rPr lang="en-US" dirty="0"/>
              <a:t>to fully implement.</a:t>
            </a:r>
          </a:p>
        </p:txBody>
      </p:sp>
      <p:sp>
        <p:nvSpPr>
          <p:cNvPr id="3" name="Title 2"/>
          <p:cNvSpPr>
            <a:spLocks noGrp="1"/>
          </p:cNvSpPr>
          <p:nvPr>
            <p:ph type="title"/>
          </p:nvPr>
        </p:nvSpPr>
        <p:spPr/>
        <p:txBody>
          <a:bodyPr/>
          <a:lstStyle/>
          <a:p>
            <a:r>
              <a:rPr lang="en-US" dirty="0"/>
              <a:t>Key Concepts</a:t>
            </a:r>
          </a:p>
        </p:txBody>
      </p:sp>
    </p:spTree>
    <p:extLst>
      <p:ext uri="{BB962C8B-B14F-4D97-AF65-F5344CB8AC3E}">
        <p14:creationId xmlns:p14="http://schemas.microsoft.com/office/powerpoint/2010/main" val="23014894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GAIN </a:t>
            </a:r>
            <a:r>
              <a:rPr lang="en-US" dirty="0"/>
              <a:t>is not submitting to NRS.  </a:t>
            </a:r>
          </a:p>
          <a:p>
            <a:r>
              <a:rPr lang="en-US" dirty="0"/>
              <a:t>Publishers are submitting by Oct 3</a:t>
            </a:r>
            <a:r>
              <a:rPr lang="en-US" baseline="30000" dirty="0"/>
              <a:t>rd</a:t>
            </a:r>
            <a:endParaRPr lang="en-US" dirty="0"/>
          </a:p>
          <a:p>
            <a:r>
              <a:rPr lang="en-US" dirty="0"/>
              <a:t>OCTAE has not committed to how long the process with take</a:t>
            </a:r>
          </a:p>
          <a:p>
            <a:r>
              <a:rPr lang="en-US" dirty="0"/>
              <a:t>CASAS has not finalized a name for the series </a:t>
            </a:r>
          </a:p>
        </p:txBody>
      </p:sp>
      <p:sp>
        <p:nvSpPr>
          <p:cNvPr id="3" name="Title 2"/>
          <p:cNvSpPr>
            <a:spLocks noGrp="1"/>
          </p:cNvSpPr>
          <p:nvPr>
            <p:ph type="title"/>
          </p:nvPr>
        </p:nvSpPr>
        <p:spPr/>
        <p:txBody>
          <a:bodyPr/>
          <a:lstStyle/>
          <a:p>
            <a:r>
              <a:rPr lang="en-US" dirty="0"/>
              <a:t>Assessment Update</a:t>
            </a:r>
          </a:p>
        </p:txBody>
      </p:sp>
    </p:spTree>
    <p:extLst>
      <p:ext uri="{BB962C8B-B14F-4D97-AF65-F5344CB8AC3E}">
        <p14:creationId xmlns:p14="http://schemas.microsoft.com/office/powerpoint/2010/main" val="14478859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0225" y="1839912"/>
            <a:ext cx="8229600" cy="4525963"/>
          </a:xfrm>
        </p:spPr>
        <p:txBody>
          <a:bodyPr/>
          <a:lstStyle/>
          <a:p>
            <a:pPr marL="0" indent="0">
              <a:buNone/>
            </a:pPr>
            <a:r>
              <a:rPr lang="en-US" dirty="0"/>
              <a:t>N</a:t>
            </a:r>
            <a:r>
              <a:rPr lang="en-US" dirty="0" smtClean="0"/>
              <a:t>ow that you are in expert in IELCE:</a:t>
            </a:r>
          </a:p>
          <a:p>
            <a:pPr marL="0" indent="0">
              <a:buNone/>
            </a:pPr>
            <a:r>
              <a:rPr lang="en-US" dirty="0" smtClean="0"/>
              <a:t>What </a:t>
            </a:r>
            <a:r>
              <a:rPr lang="en-US" dirty="0"/>
              <a:t>workforce activities </a:t>
            </a:r>
            <a:r>
              <a:rPr lang="en-US" dirty="0" smtClean="0"/>
              <a:t>would you like </a:t>
            </a:r>
            <a:r>
              <a:rPr lang="en-US" dirty="0"/>
              <a:t>your ESL </a:t>
            </a:r>
            <a:r>
              <a:rPr lang="en-US" dirty="0" smtClean="0"/>
              <a:t>    students do?</a:t>
            </a:r>
            <a:endParaRPr lang="en-US" dirty="0"/>
          </a:p>
        </p:txBody>
      </p:sp>
      <p:sp>
        <p:nvSpPr>
          <p:cNvPr id="3" name="Title 2"/>
          <p:cNvSpPr>
            <a:spLocks noGrp="1"/>
          </p:cNvSpPr>
          <p:nvPr>
            <p:ph type="title"/>
          </p:nvPr>
        </p:nvSpPr>
        <p:spPr/>
        <p:txBody>
          <a:bodyPr>
            <a:normAutofit fontScale="90000"/>
          </a:bodyPr>
          <a:lstStyle/>
          <a:p>
            <a:r>
              <a:rPr lang="en-US" dirty="0" smtClean="0"/>
              <a:t>ESL and Workforce Activities</a:t>
            </a:r>
            <a:endParaRPr lang="en-US" dirty="0"/>
          </a:p>
        </p:txBody>
      </p:sp>
      <p:pic>
        <p:nvPicPr>
          <p:cNvPr id="4" name="Picture 3"/>
          <p:cNvPicPr>
            <a:picLocks noChangeAspect="1"/>
          </p:cNvPicPr>
          <p:nvPr/>
        </p:nvPicPr>
        <p:blipFill>
          <a:blip r:embed="rId2"/>
          <a:stretch>
            <a:fillRect/>
          </a:stretch>
        </p:blipFill>
        <p:spPr>
          <a:xfrm>
            <a:off x="2743200" y="2843349"/>
            <a:ext cx="5333996" cy="4023360"/>
          </a:xfrm>
          <a:prstGeom prst="rect">
            <a:avLst/>
          </a:prstGeom>
        </p:spPr>
      </p:pic>
    </p:spTree>
    <p:extLst>
      <p:ext uri="{BB962C8B-B14F-4D97-AF65-F5344CB8AC3E}">
        <p14:creationId xmlns:p14="http://schemas.microsoft.com/office/powerpoint/2010/main" val="24030106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5400" dirty="0" smtClean="0">
                <a:hlinkClick r:id="rId3"/>
              </a:rPr>
              <a:t>frazierb3@michigan.gov</a:t>
            </a:r>
            <a:r>
              <a:rPr lang="en-US" sz="5400" dirty="0"/>
              <a:t> </a:t>
            </a:r>
            <a:r>
              <a:rPr lang="en-US" sz="5400" dirty="0" smtClean="0"/>
              <a:t>  </a:t>
            </a:r>
          </a:p>
          <a:p>
            <a:pPr marL="0" indent="0">
              <a:buNone/>
            </a:pPr>
            <a:r>
              <a:rPr lang="en-US" sz="5400" dirty="0"/>
              <a:t> </a:t>
            </a:r>
            <a:r>
              <a:rPr lang="en-US" sz="5400" dirty="0" smtClean="0"/>
              <a:t>  517-241-3256</a:t>
            </a:r>
          </a:p>
          <a:p>
            <a:endParaRPr lang="en-US" dirty="0"/>
          </a:p>
        </p:txBody>
      </p:sp>
      <p:sp>
        <p:nvSpPr>
          <p:cNvPr id="3" name="Title 2"/>
          <p:cNvSpPr>
            <a:spLocks noGrp="1"/>
          </p:cNvSpPr>
          <p:nvPr>
            <p:ph type="title"/>
          </p:nvPr>
        </p:nvSpPr>
        <p:spPr/>
        <p:txBody>
          <a:bodyPr>
            <a:normAutofit/>
          </a:bodyPr>
          <a:lstStyle/>
          <a:p>
            <a:r>
              <a:rPr lang="en-US" sz="4800" dirty="0" smtClean="0"/>
              <a:t>Contact Info</a:t>
            </a:r>
            <a:endParaRPr lang="en-US" sz="4800" dirty="0"/>
          </a:p>
        </p:txBody>
      </p:sp>
    </p:spTree>
    <p:extLst>
      <p:ext uri="{BB962C8B-B14F-4D97-AF65-F5344CB8AC3E}">
        <p14:creationId xmlns:p14="http://schemas.microsoft.com/office/powerpoint/2010/main" val="26815984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What has changed from WIA to WIOA</a:t>
            </a:r>
          </a:p>
          <a:p>
            <a:r>
              <a:rPr lang="en-US" dirty="0" smtClean="0"/>
              <a:t>What </a:t>
            </a:r>
            <a:r>
              <a:rPr lang="en-US" dirty="0"/>
              <a:t>is </a:t>
            </a:r>
            <a:r>
              <a:rPr lang="en-US" dirty="0" smtClean="0"/>
              <a:t>a </a:t>
            </a:r>
            <a:r>
              <a:rPr lang="en-US" dirty="0"/>
              <a:t>IELCE </a:t>
            </a:r>
            <a:r>
              <a:rPr lang="en-US" dirty="0" smtClean="0"/>
              <a:t>program?</a:t>
            </a:r>
          </a:p>
          <a:p>
            <a:r>
              <a:rPr lang="en-US" dirty="0" smtClean="0"/>
              <a:t>Requirements </a:t>
            </a:r>
            <a:r>
              <a:rPr lang="en-US" dirty="0"/>
              <a:t>for providers </a:t>
            </a:r>
            <a:r>
              <a:rPr lang="en-US" dirty="0" smtClean="0"/>
              <a:t>receiving IELCE </a:t>
            </a:r>
            <a:r>
              <a:rPr lang="en-US" dirty="0"/>
              <a:t>funding</a:t>
            </a:r>
            <a:endParaRPr lang="en-US" dirty="0" smtClean="0"/>
          </a:p>
          <a:p>
            <a:r>
              <a:rPr lang="en-US" dirty="0"/>
              <a:t>Requirements for IELCE Program Eligible providers </a:t>
            </a:r>
            <a:r>
              <a:rPr lang="en-US" dirty="0" smtClean="0"/>
              <a:t>Resources </a:t>
            </a:r>
          </a:p>
          <a:p>
            <a:endParaRPr lang="en-US" dirty="0" smtClean="0"/>
          </a:p>
          <a:p>
            <a:endParaRPr lang="en-US" dirty="0"/>
          </a:p>
        </p:txBody>
      </p:sp>
      <p:sp>
        <p:nvSpPr>
          <p:cNvPr id="3" name="Title 2"/>
          <p:cNvSpPr>
            <a:spLocks noGrp="1"/>
          </p:cNvSpPr>
          <p:nvPr>
            <p:ph type="title"/>
          </p:nvPr>
        </p:nvSpPr>
        <p:spPr/>
        <p:txBody>
          <a:bodyPr>
            <a:normAutofit fontScale="90000"/>
          </a:bodyPr>
          <a:lstStyle/>
          <a:p>
            <a:r>
              <a:rPr lang="en-US" dirty="0"/>
              <a:t>Integrated English Language Civics Education </a:t>
            </a:r>
            <a:r>
              <a:rPr lang="en-US" dirty="0" smtClean="0"/>
              <a:t>Overview </a:t>
            </a:r>
            <a:r>
              <a:rPr lang="en-US" dirty="0"/>
              <a:t/>
            </a:r>
            <a:br>
              <a:rPr lang="en-US" dirty="0"/>
            </a:br>
            <a:endParaRPr lang="en-US" dirty="0"/>
          </a:p>
        </p:txBody>
      </p:sp>
    </p:spTree>
    <p:extLst>
      <p:ext uri="{BB962C8B-B14F-4D97-AF65-F5344CB8AC3E}">
        <p14:creationId xmlns:p14="http://schemas.microsoft.com/office/powerpoint/2010/main" val="31649314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endParaRPr lang="en-US"/>
          </a:p>
        </p:txBody>
      </p:sp>
      <p:pic>
        <p:nvPicPr>
          <p:cNvPr id="4" name="Picture 3"/>
          <p:cNvPicPr>
            <a:picLocks noChangeAspect="1"/>
          </p:cNvPicPr>
          <p:nvPr/>
        </p:nvPicPr>
        <p:blipFill>
          <a:blip r:embed="rId3"/>
          <a:stretch>
            <a:fillRect/>
          </a:stretch>
        </p:blipFill>
        <p:spPr>
          <a:xfrm>
            <a:off x="-6531" y="36784"/>
            <a:ext cx="9133566" cy="5486400"/>
          </a:xfrm>
          <a:prstGeom prst="rect">
            <a:avLst/>
          </a:prstGeom>
        </p:spPr>
      </p:pic>
    </p:spTree>
    <p:extLst>
      <p:ext uri="{BB962C8B-B14F-4D97-AF65-F5344CB8AC3E}">
        <p14:creationId xmlns:p14="http://schemas.microsoft.com/office/powerpoint/2010/main" val="29958560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dirty="0" smtClean="0"/>
              <a:t>      An IELCE Program: </a:t>
            </a:r>
            <a:endParaRPr lang="en-US" dirty="0"/>
          </a:p>
          <a:p>
            <a:r>
              <a:rPr lang="en-US" dirty="0" smtClean="0"/>
              <a:t>Refers </a:t>
            </a:r>
            <a:r>
              <a:rPr lang="en-US" dirty="0"/>
              <a:t>to the use of funds provided under </a:t>
            </a:r>
            <a:r>
              <a:rPr lang="en-US" dirty="0" smtClean="0"/>
              <a:t>section 243 </a:t>
            </a:r>
            <a:r>
              <a:rPr lang="en-US" dirty="0"/>
              <a:t>of the Act for education services for </a:t>
            </a:r>
            <a:r>
              <a:rPr lang="en-US" dirty="0" smtClean="0"/>
              <a:t>English language </a:t>
            </a:r>
            <a:r>
              <a:rPr lang="en-US" dirty="0"/>
              <a:t>learners who are adults, </a:t>
            </a:r>
            <a:r>
              <a:rPr lang="en-US" dirty="0" smtClean="0"/>
              <a:t>including professionals </a:t>
            </a:r>
            <a:r>
              <a:rPr lang="en-US" dirty="0"/>
              <a:t>with degrees and credentials in </a:t>
            </a:r>
            <a:r>
              <a:rPr lang="en-US" dirty="0" smtClean="0"/>
              <a:t>their native </a:t>
            </a:r>
            <a:r>
              <a:rPr lang="en-US" dirty="0"/>
              <a:t>countries</a:t>
            </a:r>
            <a:r>
              <a:rPr lang="en-US" dirty="0" smtClean="0"/>
              <a:t>.</a:t>
            </a:r>
            <a:endParaRPr lang="en-US" dirty="0"/>
          </a:p>
          <a:p>
            <a:r>
              <a:rPr lang="en-US" dirty="0" smtClean="0"/>
              <a:t>Services </a:t>
            </a:r>
            <a:r>
              <a:rPr lang="en-US" dirty="0"/>
              <a:t>must be delivered in combination </a:t>
            </a:r>
            <a:r>
              <a:rPr lang="en-US" dirty="0" smtClean="0"/>
              <a:t>with integrated </a:t>
            </a:r>
            <a:r>
              <a:rPr lang="en-US" dirty="0"/>
              <a:t>education and training activities</a:t>
            </a:r>
          </a:p>
        </p:txBody>
      </p:sp>
      <p:sp>
        <p:nvSpPr>
          <p:cNvPr id="3" name="Title 2"/>
          <p:cNvSpPr>
            <a:spLocks noGrp="1"/>
          </p:cNvSpPr>
          <p:nvPr>
            <p:ph type="title"/>
          </p:nvPr>
        </p:nvSpPr>
        <p:spPr/>
        <p:txBody>
          <a:bodyPr/>
          <a:lstStyle/>
          <a:p>
            <a:r>
              <a:rPr lang="en-US" dirty="0" smtClean="0"/>
              <a:t>What is IELCE program?</a:t>
            </a:r>
            <a:endParaRPr lang="en-US" dirty="0"/>
          </a:p>
        </p:txBody>
      </p:sp>
    </p:spTree>
    <p:extLst>
      <p:ext uri="{BB962C8B-B14F-4D97-AF65-F5344CB8AC3E}">
        <p14:creationId xmlns:p14="http://schemas.microsoft.com/office/powerpoint/2010/main" val="23967549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a:t>English language learners seeking </a:t>
            </a:r>
            <a:r>
              <a:rPr lang="en-US" dirty="0" smtClean="0"/>
              <a:t>English language </a:t>
            </a:r>
            <a:r>
              <a:rPr lang="en-US" dirty="0"/>
              <a:t>proficiency and civics education, but </a:t>
            </a:r>
            <a:r>
              <a:rPr lang="en-US" dirty="0" smtClean="0"/>
              <a:t>not seeking </a:t>
            </a:r>
            <a:r>
              <a:rPr lang="en-US" dirty="0"/>
              <a:t>workforce training, should not be </a:t>
            </a:r>
            <a:r>
              <a:rPr lang="en-US" dirty="0" smtClean="0"/>
              <a:t>excluded or </a:t>
            </a:r>
            <a:r>
              <a:rPr lang="en-US" dirty="0"/>
              <a:t>discouraged from participation in the </a:t>
            </a:r>
            <a:r>
              <a:rPr lang="en-US" dirty="0" smtClean="0"/>
              <a:t>Integrated English </a:t>
            </a:r>
            <a:r>
              <a:rPr lang="en-US" dirty="0"/>
              <a:t>Literacy and Civics Education program</a:t>
            </a:r>
            <a:r>
              <a:rPr lang="en-US" dirty="0" smtClean="0"/>
              <a:t>.</a:t>
            </a:r>
            <a:endParaRPr lang="en-US" dirty="0"/>
          </a:p>
          <a:p>
            <a:endParaRPr lang="en-US" dirty="0"/>
          </a:p>
          <a:p>
            <a:r>
              <a:rPr lang="en-US" dirty="0" smtClean="0"/>
              <a:t>Note </a:t>
            </a:r>
            <a:r>
              <a:rPr lang="en-US" dirty="0"/>
              <a:t>that the Act requires that </a:t>
            </a:r>
            <a:r>
              <a:rPr lang="en-US" dirty="0" smtClean="0"/>
              <a:t>eligible providers </a:t>
            </a:r>
            <a:r>
              <a:rPr lang="en-US" dirty="0"/>
              <a:t>receiving funds under section 243 </a:t>
            </a:r>
            <a:r>
              <a:rPr lang="en-US" dirty="0" smtClean="0"/>
              <a:t>are required </a:t>
            </a:r>
            <a:r>
              <a:rPr lang="en-US" dirty="0"/>
              <a:t>to provide these services in </a:t>
            </a:r>
            <a:r>
              <a:rPr lang="en-US" dirty="0" smtClean="0"/>
              <a:t>combination with </a:t>
            </a:r>
            <a:r>
              <a:rPr lang="en-US" dirty="0"/>
              <a:t>integrated education and training</a:t>
            </a:r>
            <a:r>
              <a:rPr lang="en-US" dirty="0" smtClean="0"/>
              <a:t>.</a:t>
            </a:r>
            <a:endParaRPr lang="en-US" dirty="0"/>
          </a:p>
        </p:txBody>
      </p:sp>
      <p:sp>
        <p:nvSpPr>
          <p:cNvPr id="3" name="Title 2"/>
          <p:cNvSpPr>
            <a:spLocks noGrp="1"/>
          </p:cNvSpPr>
          <p:nvPr>
            <p:ph type="title"/>
          </p:nvPr>
        </p:nvSpPr>
        <p:spPr/>
        <p:txBody>
          <a:bodyPr/>
          <a:lstStyle/>
          <a:p>
            <a:r>
              <a:rPr lang="en-US" dirty="0" smtClean="0"/>
              <a:t>Requirements </a:t>
            </a:r>
            <a:endParaRPr lang="en-US" dirty="0"/>
          </a:p>
        </p:txBody>
      </p:sp>
    </p:spTree>
    <p:extLst>
      <p:ext uri="{BB962C8B-B14F-4D97-AF65-F5344CB8AC3E}">
        <p14:creationId xmlns:p14="http://schemas.microsoft.com/office/powerpoint/2010/main" val="23496997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a:t>Eligible providers must provide services that—</a:t>
            </a:r>
          </a:p>
          <a:p>
            <a:r>
              <a:rPr lang="en-US" dirty="0"/>
              <a:t>a) Include instruction in literacy and English </a:t>
            </a:r>
            <a:r>
              <a:rPr lang="en-US" dirty="0" smtClean="0"/>
              <a:t>Language acquisition </a:t>
            </a:r>
            <a:r>
              <a:rPr lang="en-US" dirty="0"/>
              <a:t>and instruction on the rights and responsibilities </a:t>
            </a:r>
            <a:r>
              <a:rPr lang="en-US" dirty="0" smtClean="0"/>
              <a:t>of citizenship </a:t>
            </a:r>
            <a:r>
              <a:rPr lang="en-US" dirty="0"/>
              <a:t>and civic participation, and</a:t>
            </a:r>
          </a:p>
          <a:p>
            <a:r>
              <a:rPr lang="en-US" dirty="0"/>
              <a:t>b) are designed </a:t>
            </a:r>
            <a:r>
              <a:rPr lang="en-US" dirty="0" smtClean="0"/>
              <a:t>to: Prepare </a:t>
            </a:r>
            <a:r>
              <a:rPr lang="en-US" dirty="0"/>
              <a:t>adults who are English Language Learners (</a:t>
            </a:r>
            <a:r>
              <a:rPr lang="en-US" dirty="0" smtClean="0"/>
              <a:t>ELL) for </a:t>
            </a:r>
            <a:r>
              <a:rPr lang="en-US" dirty="0"/>
              <a:t>and place such adults in, unsubsidized employment </a:t>
            </a:r>
            <a:r>
              <a:rPr lang="en-US" dirty="0" smtClean="0"/>
              <a:t>in in-demand </a:t>
            </a:r>
            <a:r>
              <a:rPr lang="en-US" dirty="0"/>
              <a:t>industries and occupations that lead </a:t>
            </a:r>
            <a:r>
              <a:rPr lang="en-US" dirty="0" smtClean="0"/>
              <a:t>to economic </a:t>
            </a:r>
            <a:r>
              <a:rPr lang="en-US" dirty="0"/>
              <a:t>self-sufficiency; </a:t>
            </a:r>
            <a:r>
              <a:rPr lang="en-US" dirty="0" smtClean="0"/>
              <a:t>and integrate </a:t>
            </a:r>
            <a:r>
              <a:rPr lang="en-US" dirty="0"/>
              <a:t>with the local workforce development system </a:t>
            </a:r>
            <a:r>
              <a:rPr lang="en-US" dirty="0" smtClean="0"/>
              <a:t>and its </a:t>
            </a:r>
            <a:r>
              <a:rPr lang="en-US" dirty="0"/>
              <a:t>functions to carry out the activities of the program.</a:t>
            </a:r>
          </a:p>
        </p:txBody>
      </p:sp>
      <p:sp>
        <p:nvSpPr>
          <p:cNvPr id="3" name="Title 2"/>
          <p:cNvSpPr>
            <a:spLocks noGrp="1"/>
          </p:cNvSpPr>
          <p:nvPr>
            <p:ph type="title"/>
          </p:nvPr>
        </p:nvSpPr>
        <p:spPr/>
        <p:txBody>
          <a:bodyPr>
            <a:noAutofit/>
          </a:bodyPr>
          <a:lstStyle/>
          <a:p>
            <a:r>
              <a:rPr lang="en-US" sz="3200" b="1" dirty="0"/>
              <a:t>R</a:t>
            </a:r>
            <a:r>
              <a:rPr lang="en-US" sz="3200" b="1" dirty="0" smtClean="0"/>
              <a:t>equirements for IELCE Program </a:t>
            </a:r>
            <a:r>
              <a:rPr lang="en-US" sz="3200" b="1" dirty="0"/>
              <a:t>E</a:t>
            </a:r>
            <a:r>
              <a:rPr lang="en-US" sz="3200" b="1" dirty="0" smtClean="0"/>
              <a:t>ligible </a:t>
            </a:r>
            <a:r>
              <a:rPr lang="en-US" sz="3200" b="1" dirty="0"/>
              <a:t>providers </a:t>
            </a:r>
            <a:endParaRPr lang="en-US" sz="3200" dirty="0"/>
          </a:p>
        </p:txBody>
      </p:sp>
    </p:spTree>
    <p:extLst>
      <p:ext uri="{BB962C8B-B14F-4D97-AF65-F5344CB8AC3E}">
        <p14:creationId xmlns:p14="http://schemas.microsoft.com/office/powerpoint/2010/main" val="25442133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Co-enrolling participants in integrated education </a:t>
            </a:r>
            <a:r>
              <a:rPr lang="en-US" dirty="0" smtClean="0"/>
              <a:t>and training that </a:t>
            </a:r>
            <a:r>
              <a:rPr lang="en-US" dirty="0"/>
              <a:t>is </a:t>
            </a:r>
            <a:r>
              <a:rPr lang="en-US" dirty="0" smtClean="0"/>
              <a:t>provided within </a:t>
            </a:r>
            <a:r>
              <a:rPr lang="en-US" dirty="0"/>
              <a:t>the local or regional workforce development </a:t>
            </a:r>
            <a:r>
              <a:rPr lang="en-US" dirty="0" smtClean="0"/>
              <a:t>area from </a:t>
            </a:r>
            <a:r>
              <a:rPr lang="en-US" dirty="0"/>
              <a:t>sources other than section 243</a:t>
            </a:r>
          </a:p>
          <a:p>
            <a:r>
              <a:rPr lang="en-US" dirty="0" smtClean="0"/>
              <a:t>Using </a:t>
            </a:r>
            <a:r>
              <a:rPr lang="en-US" dirty="0"/>
              <a:t>section 243 funds to support integrated </a:t>
            </a:r>
            <a:r>
              <a:rPr lang="en-US" dirty="0" smtClean="0"/>
              <a:t>education and </a:t>
            </a:r>
            <a:r>
              <a:rPr lang="en-US" dirty="0"/>
              <a:t>training activities</a:t>
            </a:r>
          </a:p>
        </p:txBody>
      </p:sp>
      <p:sp>
        <p:nvSpPr>
          <p:cNvPr id="3" name="Title 2"/>
          <p:cNvSpPr>
            <a:spLocks noGrp="1"/>
          </p:cNvSpPr>
          <p:nvPr>
            <p:ph type="title"/>
          </p:nvPr>
        </p:nvSpPr>
        <p:spPr/>
        <p:txBody>
          <a:bodyPr>
            <a:normAutofit fontScale="90000"/>
          </a:bodyPr>
          <a:lstStyle/>
          <a:p>
            <a:r>
              <a:rPr lang="en-US" dirty="0"/>
              <a:t>Two Options for Meeting the</a:t>
            </a:r>
            <a:br>
              <a:rPr lang="en-US" dirty="0"/>
            </a:br>
            <a:r>
              <a:rPr lang="en-US" dirty="0"/>
              <a:t>Requirement</a:t>
            </a:r>
          </a:p>
        </p:txBody>
      </p:sp>
    </p:spTree>
    <p:extLst>
      <p:ext uri="{BB962C8B-B14F-4D97-AF65-F5344CB8AC3E}">
        <p14:creationId xmlns:p14="http://schemas.microsoft.com/office/powerpoint/2010/main" val="34029745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4" name="Picture 3"/>
          <p:cNvPicPr>
            <a:picLocks noChangeAspect="1"/>
          </p:cNvPicPr>
          <p:nvPr/>
        </p:nvPicPr>
        <p:blipFill>
          <a:blip r:embed="rId3"/>
          <a:stretch>
            <a:fillRect/>
          </a:stretch>
        </p:blipFill>
        <p:spPr>
          <a:xfrm>
            <a:off x="-76200" y="152400"/>
            <a:ext cx="9599944" cy="6492240"/>
          </a:xfrm>
          <a:prstGeom prst="rect">
            <a:avLst/>
          </a:prstGeom>
        </p:spPr>
      </p:pic>
    </p:spTree>
    <p:extLst>
      <p:ext uri="{BB962C8B-B14F-4D97-AF65-F5344CB8AC3E}">
        <p14:creationId xmlns:p14="http://schemas.microsoft.com/office/powerpoint/2010/main" val="8420284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4" name="Picture 3"/>
          <p:cNvPicPr>
            <a:picLocks noChangeAspect="1"/>
          </p:cNvPicPr>
          <p:nvPr/>
        </p:nvPicPr>
        <p:blipFill>
          <a:blip r:embed="rId3"/>
          <a:stretch>
            <a:fillRect/>
          </a:stretch>
        </p:blipFill>
        <p:spPr>
          <a:xfrm>
            <a:off x="-547688" y="-33338"/>
            <a:ext cx="10239375" cy="6924675"/>
          </a:xfrm>
          <a:prstGeom prst="rect">
            <a:avLst/>
          </a:prstGeom>
        </p:spPr>
      </p:pic>
      <p:pic>
        <p:nvPicPr>
          <p:cNvPr id="5" name="Picture 4"/>
          <p:cNvPicPr>
            <a:picLocks noChangeAspect="1"/>
          </p:cNvPicPr>
          <p:nvPr/>
        </p:nvPicPr>
        <p:blipFill>
          <a:blip r:embed="rId4"/>
          <a:stretch>
            <a:fillRect/>
          </a:stretch>
        </p:blipFill>
        <p:spPr>
          <a:xfrm>
            <a:off x="-517208" y="140154"/>
            <a:ext cx="9944100" cy="6696075"/>
          </a:xfrm>
          <a:prstGeom prst="rect">
            <a:avLst/>
          </a:prstGeom>
        </p:spPr>
      </p:pic>
    </p:spTree>
    <p:extLst>
      <p:ext uri="{BB962C8B-B14F-4D97-AF65-F5344CB8AC3E}">
        <p14:creationId xmlns:p14="http://schemas.microsoft.com/office/powerpoint/2010/main" val="12728715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DC32FAAEA73F040AE5B79E615FEB1B2" ma:contentTypeVersion="9" ma:contentTypeDescription="Create a new document." ma:contentTypeScope="" ma:versionID="d7995a40efd64ce82711c674df161054">
  <xsd:schema xmlns:xsd="http://www.w3.org/2001/XMLSchema" xmlns:xs="http://www.w3.org/2001/XMLSchema" xmlns:p="http://schemas.microsoft.com/office/2006/metadata/properties" xmlns:ns2="9e87874a-7de5-42cc-b7c4-9ea254995a6a" targetNamespace="http://schemas.microsoft.com/office/2006/metadata/properties" ma:root="true" ma:fieldsID="229082c08d2d65cec84673bd0e3b0f45" ns2:_="">
    <xsd:import namespace="9e87874a-7de5-42cc-b7c4-9ea254995a6a"/>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e87874a-7de5-42cc-b7c4-9ea254995a6a"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false">
      <xsd:simpleType>
        <xsd:restriction base="dms:Text"/>
      </xsd:simpleType>
    </xsd:element>
    <xsd:element name="_dlc_DocIdUrl" ma:index="9" nillable="true" ma:displayName="Document ID" ma:description="Permanent link to this document." ma:hidden="true" ma:internalName="_dlc_DocIdUrl"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false">
      <xsd:simpleType>
        <xsd:restriction base="dms:Boolean"/>
      </xsd:simpleType>
    </xsd:element>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xmlns="">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xmlns="">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xmlns="">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xmlns="">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PersistId xmlns="9e87874a-7de5-42cc-b7c4-9ea254995a6a" xsi:nil="true"/>
    <_dlc_DocId xmlns="9e87874a-7de5-42cc-b7c4-9ea254995a6a" xsi:nil="true"/>
    <_dlc_DocIdUrl xmlns="9e87874a-7de5-42cc-b7c4-9ea254995a6a">
      <Url xsi:nil="true"/>
      <Description xsi:nil="true"/>
    </_dlc_DocIdUrl>
  </documentManagement>
</p:properties>
</file>

<file path=customXml/itemProps1.xml><?xml version="1.0" encoding="utf-8"?>
<ds:datastoreItem xmlns:ds="http://schemas.openxmlformats.org/officeDocument/2006/customXml" ds:itemID="{EA780C15-6984-4FB2-9BDE-918344DC7BA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e87874a-7de5-42cc-b7c4-9ea254995a6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7F6BB9D-03F4-47FC-8D89-EBDBFC16B53D}">
  <ds:schemaRefs>
    <ds:schemaRef ds:uri="http://schemas.microsoft.com/sharepoint/events"/>
    <ds:schemaRef ds:uri=""/>
  </ds:schemaRefs>
</ds:datastoreItem>
</file>

<file path=customXml/itemProps3.xml><?xml version="1.0" encoding="utf-8"?>
<ds:datastoreItem xmlns:ds="http://schemas.openxmlformats.org/officeDocument/2006/customXml" ds:itemID="{CF46C294-0042-4F57-B052-AA77ED47C6B0}">
  <ds:schemaRefs>
    <ds:schemaRef ds:uri="http://schemas.microsoft.com/sharepoint/v3/contenttype/forms"/>
  </ds:schemaRefs>
</ds:datastoreItem>
</file>

<file path=customXml/itemProps4.xml><?xml version="1.0" encoding="utf-8"?>
<ds:datastoreItem xmlns:ds="http://schemas.openxmlformats.org/officeDocument/2006/customXml" ds:itemID="{4086DEC1-A450-4B31-A8BD-7495D63B2504}">
  <ds:schemaRefs>
    <ds:schemaRef ds:uri="http://purl.org/dc/elements/1.1/"/>
    <ds:schemaRef ds:uri="http://purl.org/dc/terms/"/>
    <ds:schemaRef ds:uri="http://schemas.microsoft.com/office/2006/documentManagement/types"/>
    <ds:schemaRef ds:uri="9e87874a-7de5-42cc-b7c4-9ea254995a6a"/>
    <ds:schemaRef ds:uri="http://www.w3.org/XML/1998/namespace"/>
    <ds:schemaRef ds:uri="http://purl.org/dc/dcmitype/"/>
    <ds:schemaRef ds:uri="http://schemas.microsoft.com/office/2006/metadata/properties"/>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otalTime>543</TotalTime>
  <Words>665</Words>
  <Application>Microsoft Office PowerPoint</Application>
  <PresentationFormat>On-screen Show (4:3)</PresentationFormat>
  <Paragraphs>71</Paragraphs>
  <Slides>17</Slides>
  <Notes>15</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ESL and Workforce Activities</vt:lpstr>
      <vt:lpstr>Integrated English Language Civics Education Overview  </vt:lpstr>
      <vt:lpstr>PowerPoint Presentation</vt:lpstr>
      <vt:lpstr>What is IELCE program?</vt:lpstr>
      <vt:lpstr>Requirements </vt:lpstr>
      <vt:lpstr>Requirements for IELCE Program Eligible providers </vt:lpstr>
      <vt:lpstr>Two Options for Meeting the Requirement</vt:lpstr>
      <vt:lpstr>PowerPoint Presentation</vt:lpstr>
      <vt:lpstr>PowerPoint Presentation</vt:lpstr>
      <vt:lpstr>PowerPoint Presentation</vt:lpstr>
      <vt:lpstr>Civics it up</vt:lpstr>
      <vt:lpstr>PowerPoint Presentation</vt:lpstr>
      <vt:lpstr>PowerPoint Presentation</vt:lpstr>
      <vt:lpstr>Key Concepts</vt:lpstr>
      <vt:lpstr>Assessment Update</vt:lpstr>
      <vt:lpstr>ESL and Workforce Activities</vt:lpstr>
      <vt:lpstr>Contact Info</vt:lpstr>
    </vt:vector>
  </TitlesOfParts>
  <Company>State Of Michigan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Blanche, Cindy (WDA)</dc:creator>
  <cp:lastModifiedBy>gsaunders</cp:lastModifiedBy>
  <cp:revision>34</cp:revision>
  <cp:lastPrinted>2016-10-13T15:27:16Z</cp:lastPrinted>
  <dcterms:created xsi:type="dcterms:W3CDTF">2013-04-17T17:41:18Z</dcterms:created>
  <dcterms:modified xsi:type="dcterms:W3CDTF">2016-10-24T13:31:26Z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0x010100BDC32FAAEA73F040AE5B79E615FEB1B2</vt:lpwstr>
  </property>
</Properties>
</file>