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68" r:id="rId5"/>
    <p:sldId id="273" r:id="rId6"/>
    <p:sldId id="274" r:id="rId7"/>
    <p:sldId id="269" r:id="rId8"/>
    <p:sldId id="262" r:id="rId9"/>
    <p:sldId id="266" r:id="rId10"/>
    <p:sldId id="267" r:id="rId11"/>
    <p:sldId id="270" r:id="rId12"/>
    <p:sldId id="258" r:id="rId13"/>
    <p:sldId id="263" r:id="rId14"/>
    <p:sldId id="277" r:id="rId15"/>
    <p:sldId id="260" r:id="rId16"/>
    <p:sldId id="265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8"/>
    <a:srgbClr val="00BBFF"/>
    <a:srgbClr val="00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150"/>
  </p:normalViewPr>
  <p:slideViewPr>
    <p:cSldViewPr snapToGrid="0" snapToObjects="1">
      <p:cViewPr varScale="1">
        <p:scale>
          <a:sx n="132" d="100"/>
          <a:sy n="132" d="100"/>
        </p:scale>
        <p:origin x="1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6F9A8-1059-B345-B137-49F5B49A0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CE45-80C5-4945-83C7-D5C742AD7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6D95C-6058-3045-85F7-22100A28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E311A-393F-4F4D-AF13-6A38FCDD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70161-1DFB-F348-9797-B84DFF8C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7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A29E-A99D-A941-B510-85F650B8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0E9D6-0CFA-D34F-9629-9993AF266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65B85-EBE7-FA48-9D58-C7BF90C1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9C6D8-24BB-3844-AE52-DC1F3B23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A5CA1-3A3A-4F42-AAAC-A00B84E9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1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52A2E-E6B1-5844-B2A8-919F03E39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72623-8856-0F4C-9092-E45DFAE33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8B09D-945E-5F4B-A6D9-E297AE5C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6562B-156B-4743-9F89-D1BAB3F4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8EDFF-BA55-444D-8A78-6130C4F5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AC0F-1F67-6648-9246-05EAE18E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00F00-3810-F24D-90D6-36CA9106B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B2117-82AC-5A4E-B6AB-A17ED905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8D506-0A97-CE48-B3A5-7DC4FA26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C298E-484A-0341-AFBE-BB938391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240F-3E2D-C747-94DD-34F28BFA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9F22C-A5FB-DA4D-9C1D-0FAD07731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333AE-038D-6947-A9CF-10486A9C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B1B3-C9AA-2D4C-84B7-AF8AD0E7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1AA5B-EB91-E643-A0AB-75003F45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3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9BAEF-E864-B048-A20C-4F2C0279C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6F380-5966-CB4C-87CE-5FC9F17CC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67DB5-0509-994A-929A-20C07176F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1C75E-6A25-C045-B4C8-8A7CBAB8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961A8-FA56-D845-97FF-4CE2B5D6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ADF8B-80A1-8F43-A609-254663C2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5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AAE6-4897-A643-8A3F-C93548C0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0A939-6873-5547-ACBD-B6035A455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03D48-7344-0646-9E64-241AF7359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23985-CAD3-8945-B0AA-F99802023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69D598-AF4B-AE46-8EF4-59F6A5AFA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EFE2FD-55F5-FA42-8A91-0ED92C3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87F3B-7B8D-9048-AA3D-3EF34AF3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B98E8-CCDD-504D-ACDA-5994168B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EB9C-4C01-BF49-9233-22EE4FA4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7780B-41B8-F747-88F0-D6B5105E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98332-4C3D-FE4D-B6F8-85DD637C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B702C-6192-4F43-8030-1E99C14D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B28B8-F219-824A-86E0-B4456647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27CF1-B4D5-194F-9093-DDBDA2F1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B7993-5D59-D943-83C1-BD313C0D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1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AB6F-2B26-6542-894C-710D4793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05C1-7628-ED40-850E-D38190349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7C424-01C9-FE4B-B920-EEE375339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E2D50-9FC1-0540-9F31-6CEE27E3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AF207-BB5B-3240-95FC-73B9DC4D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8D577-D033-B34D-8719-DF8A3279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6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60AE-702E-EA48-9493-E35F7D03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6A883-53FE-F440-8E5F-FAA80BAB6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ADC12-0AD6-3D46-B84F-237511B17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0E316-ECCF-DA49-9C5C-BDAEDD2C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D6C2E-6FBB-FB4D-BAC1-1227343F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8F916-1D54-8146-AC6B-658E2512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0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C5A623-108C-5D4B-8A52-14CE19FB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DF007-DDFE-6646-80D7-113B74E0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7DF71-971A-5E49-A66F-131D713EE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A03B-D899-544E-815E-86BD16B0B155}" type="datetimeFigureOut">
              <a:rPr lang="en-US" smtClean="0"/>
              <a:t>10/9/19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47015-77EB-9D47-9C31-E9F8B8262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2FDAE-AE70-4147-A883-FA566A89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EE3E-2DEB-954F-8A80-D86C4AE30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1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heterogeneous" TargetMode="External"/><Relationship Id="rId2" Type="http://schemas.openxmlformats.org/officeDocument/2006/relationships/hyperlink" Target="https://en.wikipedia.org/wiki/Monoculturalis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Israel_Zangwill" TargetMode="External"/><Relationship Id="rId4" Type="http://schemas.openxmlformats.org/officeDocument/2006/relationships/hyperlink" Target="https://en.wiktionary.org/wiki/homogeneou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OdBvlRo195fLHtMG3odS_LzQueKBPQIb/view" TargetMode="External"/><Relationship Id="rId2" Type="http://schemas.openxmlformats.org/officeDocument/2006/relationships/hyperlink" Target="http://www.imdb.com/video/wab/vi56103247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EDC1-E86D-5845-BA50-9BD0FFF39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5780"/>
            <a:ext cx="9144000" cy="206943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Bilingual and Bicultural Students</a:t>
            </a:r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Globalized World</a:t>
            </a:r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448EF-A8E0-B64C-A906-B837028E5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01139"/>
            <a:ext cx="9144000" cy="248879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10/11/19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ESLPAC Fall Professional Development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Arifa Javed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and Applied Sociologist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Michigan-Dearborn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2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A6A8-2FE0-5B43-B0F9-3C741719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832" y="20149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Mead’s Perspective of “I” and “Me”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9667C-8E07-2645-91A0-79CCBDBE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human self is made of an “I” and “Me”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“I” is the self as subject 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evaluates the reactions of others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“Me” is the self as object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“Me” does the fine tuning of our actions so that they match the  expectations others have of us.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“Self” as well as the human mind is a social product. </a:t>
            </a:r>
          </a:p>
        </p:txBody>
      </p:sp>
    </p:spTree>
    <p:extLst>
      <p:ext uri="{BB962C8B-B14F-4D97-AF65-F5344CB8AC3E}">
        <p14:creationId xmlns:p14="http://schemas.microsoft.com/office/powerpoint/2010/main" val="2952162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4804-B724-0F43-929C-10F327E1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Worlds of Bilingual and Bicultural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F2711-B4F9-3342-B606-0CF965AC4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Bilingual and Bicultural today is different from times when coming to America was a one-way ticket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Bilingual and Bicultural immigrants simultaneously live in more than one cultural world.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your students live in 2 different worlds: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School- between 8:00 am to 3:00 pm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Home- between 3:00 pm to 8:00 am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an era when communications and social media help them stay connected to the society they are coming from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7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0074-EA8E-1A40-A8B2-59B8BA5A8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 of Integration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A55F4-0E2A-F24A-A286-FDC949E8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190" y="1912253"/>
            <a:ext cx="1082761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Perspective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Anglo Conformity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Superiority and Mayflower Descendants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melting pot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 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Monocultural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monocultural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metaphor for a 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wiktionary:heterogeneo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heterogeneous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society becoming more 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wiktionary:homogeneo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homogeneous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different elements "melting together" into a harmonious whole with a common culture. 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Israel Zangwill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play in 1908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 of Multiculturalism- a mosaic or salad bowl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cultural pluralism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Assimilation to Acculturation- A cultural journey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59C92-F080-0742-AF92-E5A56C2D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 in a Global Village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80A0B-5D23-4549-9C8B-E36755BD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global village?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independently but staying connected and living interdependently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global citizens?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their own cultures yet connected by social media and communications- independent but interdependent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society today is raising American citizens to be great global citizens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today is not just responsible for instilling nationalism but also  globalism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60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AA4B-1278-034D-AAA7-968F7274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 that I have created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402A0-F0EC-1D4B-B737-1E3C618E4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Workshops and interactive sessions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Documentaries</a:t>
            </a:r>
          </a:p>
        </p:txBody>
      </p:sp>
    </p:spTree>
    <p:extLst>
      <p:ext uri="{BB962C8B-B14F-4D97-AF65-F5344CB8AC3E}">
        <p14:creationId xmlns:p14="http://schemas.microsoft.com/office/powerpoint/2010/main" val="311450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9913-8D8E-6344-9384-C01C5677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91" y="731520"/>
            <a:ext cx="10785909" cy="125128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of the available workshops are as follows; </a:t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custom tailored ones can be designed after a needs assessment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150B-73E0-DF46-A9B6-104878401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192"/>
            <a:ext cx="10515600" cy="5391807"/>
          </a:xfrm>
        </p:spPr>
        <p:txBody>
          <a:bodyPr>
            <a:normAutofit lnSpcReduction="10000"/>
          </a:bodyPr>
          <a:lstStyle/>
          <a:p>
            <a:endParaRPr lang="en-US" sz="3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Updating our Perspective</a:t>
            </a:r>
          </a:p>
          <a:p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Colonization to Globalization</a:t>
            </a:r>
          </a:p>
          <a:p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a Global Village</a:t>
            </a:r>
          </a:p>
          <a:p>
            <a:r>
              <a:rPr 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Gearing Up for a Global Labor Pool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Diversity Training: From Cultural Sensitivity to Cultural Competence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Workshop Set 1: Culture Talk- Approaching Diversity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Workshop Set 2: Serving Bilingual and Bicultural Students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Workshop Set 3: Recognizing Multiple Frames of Cultural Reference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11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1EC3-ACA2-E04B-9CED-A3B2FA06E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Trailers to Documentaries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00A7-DC16-4145-ABD7-DF3507C13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3343"/>
            <a:ext cx="10515600" cy="423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 Arrival- Michigan’s 21</a:t>
            </a:r>
            <a:r>
              <a:rPr lang="en-US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 Indian Immigrants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http://www.imdb.com/video/wab/vi561032473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Season in the Mist- A Film on Sikhs in America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https://drive.google.com/file/d/1OdBvlRo195fLHtMG3odS_LzQueKBPQIb/view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84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C134-F22D-0343-91C6-8745D9AA7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956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&amp; Questions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0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BA03-DEA1-524E-8129-7B1589B2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1128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Today’s Presentation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DF26D-88CC-994C-BA63-3DA2C9A8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 mainstreaming of immigrant families and their children into American society with mutual understanding.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a smoother transition with ethnic pride, minimal culture shock, school drop-outs and juvenile delinquency.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Helping newcomers and their children achieve the American Dream without compromising their social and psychological health.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immigration a positive experience for both the immigrants and the hosts.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99EE-B24A-FD41-83F3-388F6A79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Philosophy and Research Technique</a:t>
            </a:r>
            <a:b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FBE2A-A709-7246-A457-347E8AB40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Two-way communication through acculturation and reciprocal acculturation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Research Technique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problem solving methodology I used to accelerate the mainstreaming of Arabic, Bangladeshi, Bosnian, Chaldean, Indian and Pakistani Immigrants moving to the United States in the mid-1990s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8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44E7-FE6A-374B-947D-662D9C6A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E0316-B17F-E04E-A10D-D4E7FF8D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Mainstream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Ethnic Pride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 Dream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Village</a:t>
            </a:r>
          </a:p>
        </p:txBody>
      </p:sp>
    </p:spTree>
    <p:extLst>
      <p:ext uri="{BB962C8B-B14F-4D97-AF65-F5344CB8AC3E}">
        <p14:creationId xmlns:p14="http://schemas.microsoft.com/office/powerpoint/2010/main" val="135364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B696-026A-1C48-8705-20ABBF48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Self and Society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08BC1-6433-B14E-AFEA-B691168B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existence - a constant dialogue between individual self and the society around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 is a cultural transplantation of an individual self from one society to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4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1ADA-57B8-F843-B860-5F9B2AAC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ECE2D-86DC-3E46-A97D-E00F7574C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non-material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be restricted to territorial boundaries and national identities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we are living in a transnational and transcultural era and a super connected world.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8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B5EB-B24A-A04C-8905-B5B238DF2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C49F-EAD9-BE46-918E-A713F06EA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22" y="1536867"/>
            <a:ext cx="10515600" cy="4667250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prolonged process of learning the characteristics of one’s group- attitude, values, do’s and don’ts </a:t>
            </a:r>
          </a:p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education system is an institution that is responsible for the formal process of socializing our next generation into adults who are well rooted in our national culture</a:t>
            </a:r>
          </a:p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 play an important role in helping this institution accomplish this goal successfully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7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1395-6CB4-EE47-8E3D-8AA8A874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13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Sociological Perspectives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B7E8A-BCAC-5145-B70B-A8422EF1A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theoretical perspectives I use in my applied research: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Cooley’s Looking Glass Self Theory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Mead’s Theory of “I” and “Me”</a:t>
            </a:r>
          </a:p>
        </p:txBody>
      </p:sp>
    </p:spTree>
    <p:extLst>
      <p:ext uri="{BB962C8B-B14F-4D97-AF65-F5344CB8AC3E}">
        <p14:creationId xmlns:p14="http://schemas.microsoft.com/office/powerpoint/2010/main" val="423537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07C4-BFA2-2E45-B158-65D6DF1B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Cooley’s Looking Glass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A5628-1B5B-7A42-9E38-88824501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We imagine how we appear to people around us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Interpret others reactions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Develop a self concept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Society is a social mirror</a:t>
            </a:r>
          </a:p>
        </p:txBody>
      </p:sp>
    </p:spTree>
    <p:extLst>
      <p:ext uri="{BB962C8B-B14F-4D97-AF65-F5344CB8AC3E}">
        <p14:creationId xmlns:p14="http://schemas.microsoft.com/office/powerpoint/2010/main" val="19219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630</Words>
  <Application>Microsoft Macintosh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        Serving Bilingual and Bicultural Students in a Globalized World  </vt:lpstr>
      <vt:lpstr>Objectives of Today’s Presentation </vt:lpstr>
      <vt:lpstr> Philosophy and Research Technique  </vt:lpstr>
      <vt:lpstr>Key Terms</vt:lpstr>
      <vt:lpstr>Individual Self and Society</vt:lpstr>
      <vt:lpstr>Culture</vt:lpstr>
      <vt:lpstr> Socialization</vt:lpstr>
      <vt:lpstr>Sociological Perspectives </vt:lpstr>
      <vt:lpstr>Cooley’s Looking Glass Perspective</vt:lpstr>
      <vt:lpstr>Mead’s Perspective of “I” and “Me”</vt:lpstr>
      <vt:lpstr>Worlds of Bilingual and Bicultural Students</vt:lpstr>
      <vt:lpstr>Patterns of Integration </vt:lpstr>
      <vt:lpstr>America in a Global Village</vt:lpstr>
      <vt:lpstr>Resources that I have created </vt:lpstr>
      <vt:lpstr>Some of the available workshops are as follows;  Other custom tailored ones can be designed after a needs assessment </vt:lpstr>
      <vt:lpstr>Trailers to Documentaries</vt:lpstr>
      <vt:lpstr>Conclusion &amp;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Serving Bilingual and Bicultural Students </dc:title>
  <dc:creator>Javed, Arifa</dc:creator>
  <cp:lastModifiedBy>Javed, Arifa</cp:lastModifiedBy>
  <cp:revision>43</cp:revision>
  <dcterms:created xsi:type="dcterms:W3CDTF">2018-12-07T00:41:54Z</dcterms:created>
  <dcterms:modified xsi:type="dcterms:W3CDTF">2019-10-09T15:01:36Z</dcterms:modified>
</cp:coreProperties>
</file>